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  <p:sldId id="263" r:id="rId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8C08-108D-41B8-8CEC-99E4138F3C1C}" type="datetimeFigureOut">
              <a:rPr lang="fr-SN" smtClean="0"/>
              <a:t>09/10/2019</a:t>
            </a:fld>
            <a:endParaRPr lang="fr-S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10AF-9B35-4F5F-9F05-D3CFBA83CA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22551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8C08-108D-41B8-8CEC-99E4138F3C1C}" type="datetimeFigureOut">
              <a:rPr lang="fr-SN" smtClean="0"/>
              <a:t>09/10/2019</a:t>
            </a:fld>
            <a:endParaRPr lang="fr-S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10AF-9B35-4F5F-9F05-D3CFBA83CA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2466005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8C08-108D-41B8-8CEC-99E4138F3C1C}" type="datetimeFigureOut">
              <a:rPr lang="fr-SN" smtClean="0"/>
              <a:t>09/10/2019</a:t>
            </a:fld>
            <a:endParaRPr lang="fr-S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10AF-9B35-4F5F-9F05-D3CFBA83CA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71264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8C08-108D-41B8-8CEC-99E4138F3C1C}" type="datetimeFigureOut">
              <a:rPr lang="fr-SN" smtClean="0"/>
              <a:t>09/10/2019</a:t>
            </a:fld>
            <a:endParaRPr lang="fr-S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10AF-9B35-4F5F-9F05-D3CFBA83CA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2881341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8C08-108D-41B8-8CEC-99E4138F3C1C}" type="datetimeFigureOut">
              <a:rPr lang="fr-SN" smtClean="0"/>
              <a:t>09/10/2019</a:t>
            </a:fld>
            <a:endParaRPr lang="fr-S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10AF-9B35-4F5F-9F05-D3CFBA83CA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304502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8C08-108D-41B8-8CEC-99E4138F3C1C}" type="datetimeFigureOut">
              <a:rPr lang="fr-SN" smtClean="0"/>
              <a:t>09/10/2019</a:t>
            </a:fld>
            <a:endParaRPr lang="fr-S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10AF-9B35-4F5F-9F05-D3CFBA83CA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80909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8C08-108D-41B8-8CEC-99E4138F3C1C}" type="datetimeFigureOut">
              <a:rPr lang="fr-SN" smtClean="0"/>
              <a:t>09/10/2019</a:t>
            </a:fld>
            <a:endParaRPr lang="fr-S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10AF-9B35-4F5F-9F05-D3CFBA83CA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95617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8C08-108D-41B8-8CEC-99E4138F3C1C}" type="datetimeFigureOut">
              <a:rPr lang="fr-SN" smtClean="0"/>
              <a:t>09/10/2019</a:t>
            </a:fld>
            <a:endParaRPr lang="fr-S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10AF-9B35-4F5F-9F05-D3CFBA83CA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002943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8C08-108D-41B8-8CEC-99E4138F3C1C}" type="datetimeFigureOut">
              <a:rPr lang="fr-SN" smtClean="0"/>
              <a:t>09/10/2019</a:t>
            </a:fld>
            <a:endParaRPr lang="fr-S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10AF-9B35-4F5F-9F05-D3CFBA83CA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296149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8C08-108D-41B8-8CEC-99E4138F3C1C}" type="datetimeFigureOut">
              <a:rPr lang="fr-SN" smtClean="0"/>
              <a:t>09/10/2019</a:t>
            </a:fld>
            <a:endParaRPr lang="fr-S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10AF-9B35-4F5F-9F05-D3CFBA83CA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8820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8C08-108D-41B8-8CEC-99E4138F3C1C}" type="datetimeFigureOut">
              <a:rPr lang="fr-SN" smtClean="0"/>
              <a:t>09/10/2019</a:t>
            </a:fld>
            <a:endParaRPr lang="fr-S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10AF-9B35-4F5F-9F05-D3CFBA83CA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27703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68C08-108D-41B8-8CEC-99E4138F3C1C}" type="datetimeFigureOut">
              <a:rPr lang="fr-SN" smtClean="0"/>
              <a:t>09/10/2019</a:t>
            </a:fld>
            <a:endParaRPr lang="fr-S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S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510AF-9B35-4F5F-9F05-D3CFBA83CA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45096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04245" y="1719202"/>
            <a:ext cx="4596062" cy="35394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/>
              <a:t>« </a:t>
            </a:r>
            <a:r>
              <a:rPr lang="fr-FR" sz="1400" i="1" dirty="0">
                <a:solidFill>
                  <a:srgbClr val="FF6600"/>
                </a:solidFill>
              </a:rPr>
              <a:t>Je jure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maintenir l'intégrité du territoire de la République </a:t>
            </a:r>
            <a:r>
              <a:rPr lang="fr-FR" sz="1400" i="1" dirty="0"/>
              <a:t>; </a:t>
            </a:r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respecter et de faire respecter </a:t>
            </a:r>
            <a:r>
              <a:rPr lang="fr-FR" sz="1400" i="1" dirty="0">
                <a:solidFill>
                  <a:schemeClr val="accent5"/>
                </a:solidFill>
              </a:rPr>
              <a:t>les lois du concordat </a:t>
            </a:r>
            <a:r>
              <a:rPr lang="fr-FR" sz="1400" i="1" dirty="0"/>
              <a:t>et </a:t>
            </a:r>
            <a:r>
              <a:rPr lang="fr-FR" sz="1400" i="1" dirty="0">
                <a:solidFill>
                  <a:srgbClr val="00B050"/>
                </a:solidFill>
              </a:rPr>
              <a:t>la liberté des cultes </a:t>
            </a:r>
            <a:r>
              <a:rPr lang="fr-FR" sz="1400" i="1" dirty="0"/>
              <a:t>; </a:t>
            </a:r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respecter et faire respecter </a:t>
            </a:r>
            <a:r>
              <a:rPr lang="fr-FR" sz="1400" i="1" dirty="0">
                <a:solidFill>
                  <a:srgbClr val="00B050"/>
                </a:solidFill>
              </a:rPr>
              <a:t>l'égalité des droits</a:t>
            </a:r>
            <a:r>
              <a:rPr lang="fr-FR" sz="1400" i="1" dirty="0"/>
              <a:t>, </a:t>
            </a:r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>
                <a:solidFill>
                  <a:srgbClr val="FF0000"/>
                </a:solidFill>
              </a:rPr>
              <a:t>la </a:t>
            </a:r>
            <a:r>
              <a:rPr lang="fr-FR" sz="1400" i="1" dirty="0">
                <a:solidFill>
                  <a:srgbClr val="FF0000"/>
                </a:solidFill>
              </a:rPr>
              <a:t>liberté politique et civile</a:t>
            </a:r>
            <a:r>
              <a:rPr lang="fr-FR" sz="1400" i="1" dirty="0"/>
              <a:t>, </a:t>
            </a:r>
            <a:endParaRPr lang="fr-FR" sz="1400" i="1" dirty="0" smtClean="0"/>
          </a:p>
          <a:p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>
                <a:solidFill>
                  <a:srgbClr val="7030A0"/>
                </a:solidFill>
              </a:rPr>
              <a:t>l'irrévocabilité </a:t>
            </a:r>
            <a:r>
              <a:rPr lang="fr-FR" sz="1400" i="1" dirty="0">
                <a:solidFill>
                  <a:srgbClr val="7030A0"/>
                </a:solidFill>
              </a:rPr>
              <a:t>des ventes des biens </a:t>
            </a:r>
            <a:r>
              <a:rPr lang="fr-FR" sz="1400" i="1" dirty="0" smtClean="0">
                <a:solidFill>
                  <a:srgbClr val="7030A0"/>
                </a:solidFill>
              </a:rPr>
              <a:t>nationaux</a:t>
            </a:r>
          </a:p>
          <a:p>
            <a:r>
              <a:rPr lang="fr-FR" sz="1400" i="1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>
                <a:solidFill>
                  <a:srgbClr val="00B050"/>
                </a:solidFill>
              </a:rPr>
              <a:t>de </a:t>
            </a:r>
            <a:r>
              <a:rPr lang="fr-FR" sz="1400" i="1" dirty="0">
                <a:solidFill>
                  <a:srgbClr val="00B050"/>
                </a:solidFill>
              </a:rPr>
              <a:t>ne lever aucun impôt, de n'établir aucune taxe qu'en vertu de la loi </a:t>
            </a:r>
            <a:endParaRPr lang="fr-FR" sz="1400" i="1" dirty="0"/>
          </a:p>
          <a:p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maintenir l'institution de </a:t>
            </a:r>
            <a:r>
              <a:rPr lang="fr-FR" sz="1400" i="1" dirty="0">
                <a:solidFill>
                  <a:srgbClr val="00B0F0"/>
                </a:solidFill>
              </a:rPr>
              <a:t>la légion d'honneur </a:t>
            </a:r>
            <a:r>
              <a:rPr lang="fr-FR" sz="1400" i="1" dirty="0" smtClean="0"/>
              <a:t>;</a:t>
            </a:r>
          </a:p>
          <a:p>
            <a:r>
              <a:rPr lang="fr-FR" sz="1400" i="1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>
                <a:solidFill>
                  <a:srgbClr val="FF6600"/>
                </a:solidFill>
              </a:rPr>
              <a:t>de </a:t>
            </a:r>
            <a:r>
              <a:rPr lang="fr-FR" sz="1400" i="1" dirty="0">
                <a:solidFill>
                  <a:srgbClr val="FF6600"/>
                </a:solidFill>
              </a:rPr>
              <a:t>gouverner dans la seule vue de l'intérêt</a:t>
            </a:r>
            <a:r>
              <a:rPr lang="fr-FR" sz="1400" i="1" dirty="0"/>
              <a:t>, du bonheur et de </a:t>
            </a:r>
            <a:r>
              <a:rPr lang="fr-FR" sz="1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la gloire du peuple français</a:t>
            </a:r>
            <a:r>
              <a:rPr lang="fr-FR" sz="1400" i="1" dirty="0"/>
              <a:t>. »</a:t>
            </a:r>
            <a:endParaRPr lang="fr-SN" sz="1400" i="1" dirty="0"/>
          </a:p>
        </p:txBody>
      </p:sp>
      <p:sp>
        <p:nvSpPr>
          <p:cNvPr id="3" name="ZoneTexte 2"/>
          <p:cNvSpPr txBox="1"/>
          <p:nvPr/>
        </p:nvSpPr>
        <p:spPr>
          <a:xfrm>
            <a:off x="505326" y="132347"/>
            <a:ext cx="8393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Principes et ambiguïtés du Bonapartisme à partir du serment prononcé le jour du sacre </a:t>
            </a:r>
            <a:endParaRPr lang="fr-SN" dirty="0"/>
          </a:p>
        </p:txBody>
      </p:sp>
      <p:sp>
        <p:nvSpPr>
          <p:cNvPr id="4" name="ZoneTexte 3"/>
          <p:cNvSpPr txBox="1"/>
          <p:nvPr/>
        </p:nvSpPr>
        <p:spPr>
          <a:xfrm>
            <a:off x="529742" y="1950529"/>
            <a:ext cx="1521998" cy="138499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00B050"/>
                </a:solidFill>
              </a:rPr>
              <a:t>Des principes hérités de la DDHC de 1789 : égalité devant la loi, liberté de conscience</a:t>
            </a:r>
            <a:endParaRPr lang="fr-SN" sz="1400" i="1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32947" y="2586789"/>
            <a:ext cx="1419727" cy="28875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7" name="Rectangle 6"/>
          <p:cNvSpPr/>
          <p:nvPr/>
        </p:nvSpPr>
        <p:spPr>
          <a:xfrm>
            <a:off x="2743200" y="3272589"/>
            <a:ext cx="4114800" cy="26363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SN"/>
          </a:p>
        </p:txBody>
      </p:sp>
      <p:sp>
        <p:nvSpPr>
          <p:cNvPr id="12" name="Rectangle 11"/>
          <p:cNvSpPr/>
          <p:nvPr/>
        </p:nvSpPr>
        <p:spPr>
          <a:xfrm>
            <a:off x="2743198" y="2875547"/>
            <a:ext cx="2009275" cy="190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SN"/>
          </a:p>
        </p:txBody>
      </p:sp>
      <p:sp>
        <p:nvSpPr>
          <p:cNvPr id="13" name="ZoneTexte 12"/>
          <p:cNvSpPr txBox="1"/>
          <p:nvPr/>
        </p:nvSpPr>
        <p:spPr>
          <a:xfrm>
            <a:off x="505326" y="3637743"/>
            <a:ext cx="1662948" cy="1169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FF0000"/>
                </a:solidFill>
              </a:rPr>
              <a:t>Des principes proclamés mais bafoués  (censure sur la presse, livret ouvrier)</a:t>
            </a:r>
            <a:endParaRPr lang="fr-SN" sz="1400" i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32203" y="2406955"/>
            <a:ext cx="1430723" cy="2616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SN"/>
          </a:p>
        </p:txBody>
      </p:sp>
      <p:sp>
        <p:nvSpPr>
          <p:cNvPr id="23" name="ZoneTexte 22"/>
          <p:cNvSpPr txBox="1"/>
          <p:nvPr/>
        </p:nvSpPr>
        <p:spPr>
          <a:xfrm>
            <a:off x="1025491" y="5411731"/>
            <a:ext cx="1985113" cy="738664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7030A0"/>
                </a:solidFill>
              </a:rPr>
              <a:t>Maintien des acquis de transformations sociales durant la Révolution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32203" y="3689327"/>
            <a:ext cx="4125797" cy="44542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5" name="ZoneTexte 14"/>
          <p:cNvSpPr txBox="1"/>
          <p:nvPr/>
        </p:nvSpPr>
        <p:spPr>
          <a:xfrm>
            <a:off x="6169815" y="5370068"/>
            <a:ext cx="2546587" cy="73866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00B0F0"/>
                </a:solidFill>
              </a:rPr>
              <a:t>Reconnaissance nationale, élévation sociale, méritocratie (?) , noblesse assujettie</a:t>
            </a:r>
          </a:p>
        </p:txBody>
      </p:sp>
      <p:sp>
        <p:nvSpPr>
          <p:cNvPr id="8" name="Rectangle 7"/>
          <p:cNvSpPr/>
          <p:nvPr/>
        </p:nvSpPr>
        <p:spPr>
          <a:xfrm>
            <a:off x="4795101" y="4287849"/>
            <a:ext cx="1440616" cy="294027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6" name="ZoneTexte 15"/>
          <p:cNvSpPr txBox="1"/>
          <p:nvPr/>
        </p:nvSpPr>
        <p:spPr>
          <a:xfrm>
            <a:off x="3316916" y="5519453"/>
            <a:ext cx="2546587" cy="52322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0070C0"/>
                </a:solidFill>
              </a:rPr>
              <a:t>Compromis et réconciliation religieuse</a:t>
            </a:r>
          </a:p>
        </p:txBody>
      </p:sp>
      <p:sp>
        <p:nvSpPr>
          <p:cNvPr id="9" name="ZoneTexte 8"/>
          <p:cNvSpPr txBox="1"/>
          <p:nvPr/>
        </p:nvSpPr>
        <p:spPr>
          <a:xfrm rot="16200000">
            <a:off x="-1081175" y="3235131"/>
            <a:ext cx="2701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Que faire des idéaux de 1789?</a:t>
            </a:r>
            <a:endParaRPr lang="fr-SN" sz="16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669542" y="6369553"/>
            <a:ext cx="56938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Que faire d’une société bouleversée par 10 années de Révolution?</a:t>
            </a:r>
            <a:endParaRPr lang="fr-SN" sz="1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2694505" y="835521"/>
            <a:ext cx="41159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Que faire du territoire légué par la Révolution? </a:t>
            </a:r>
            <a:endParaRPr lang="fr-SN" sz="1600" dirty="0"/>
          </a:p>
        </p:txBody>
      </p:sp>
      <p:sp>
        <p:nvSpPr>
          <p:cNvPr id="20" name="ZoneTexte 19"/>
          <p:cNvSpPr txBox="1"/>
          <p:nvPr/>
        </p:nvSpPr>
        <p:spPr>
          <a:xfrm>
            <a:off x="3521807" y="1227092"/>
            <a:ext cx="2546587" cy="307777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Défendre ou conquérir? </a:t>
            </a:r>
          </a:p>
        </p:txBody>
      </p:sp>
      <p:sp>
        <p:nvSpPr>
          <p:cNvPr id="21" name="ZoneTexte 20"/>
          <p:cNvSpPr txBox="1"/>
          <p:nvPr/>
        </p:nvSpPr>
        <p:spPr>
          <a:xfrm rot="5400000">
            <a:off x="6665877" y="3366951"/>
            <a:ext cx="3644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Gouvernance : monarchie ou république?</a:t>
            </a:r>
            <a:endParaRPr lang="fr-SN" sz="1600" dirty="0"/>
          </a:p>
        </p:txBody>
      </p:sp>
      <p:sp>
        <p:nvSpPr>
          <p:cNvPr id="22" name="ZoneTexte 21"/>
          <p:cNvSpPr txBox="1"/>
          <p:nvPr/>
        </p:nvSpPr>
        <p:spPr>
          <a:xfrm>
            <a:off x="7104594" y="2711909"/>
            <a:ext cx="1133011" cy="1384995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FF6600"/>
                </a:solidFill>
              </a:rPr>
              <a:t>« Je jure…de gouverner » : </a:t>
            </a:r>
            <a:r>
              <a:rPr lang="fr-FR" sz="1400" dirty="0" smtClean="0">
                <a:solidFill>
                  <a:srgbClr val="FF6600"/>
                </a:solidFill>
              </a:rPr>
              <a:t>aucune autorité au dessus de l’empereur</a:t>
            </a:r>
          </a:p>
        </p:txBody>
      </p:sp>
    </p:spTree>
    <p:extLst>
      <p:ext uri="{BB962C8B-B14F-4D97-AF65-F5344CB8AC3E}">
        <p14:creationId xmlns:p14="http://schemas.microsoft.com/office/powerpoint/2010/main" val="35720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04245" y="1719202"/>
            <a:ext cx="4596062" cy="35394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/>
              <a:t>« </a:t>
            </a:r>
            <a:r>
              <a:rPr lang="fr-FR" sz="1400" i="1" dirty="0">
                <a:solidFill>
                  <a:srgbClr val="FF6600"/>
                </a:solidFill>
              </a:rPr>
              <a:t>Je jure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maintenir l'intégrité du territoire de la République </a:t>
            </a:r>
            <a:r>
              <a:rPr lang="fr-FR" sz="1400" i="1" dirty="0"/>
              <a:t>; </a:t>
            </a:r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respecter et de faire respecter </a:t>
            </a:r>
            <a:r>
              <a:rPr lang="fr-FR" sz="1400" i="1" dirty="0">
                <a:solidFill>
                  <a:schemeClr val="accent5"/>
                </a:solidFill>
              </a:rPr>
              <a:t>les lois du concordat </a:t>
            </a:r>
            <a:r>
              <a:rPr lang="fr-FR" sz="1400" i="1" dirty="0"/>
              <a:t>et </a:t>
            </a:r>
            <a:r>
              <a:rPr lang="fr-FR" sz="1400" i="1" dirty="0">
                <a:solidFill>
                  <a:srgbClr val="00B050"/>
                </a:solidFill>
              </a:rPr>
              <a:t>la liberté des cultes </a:t>
            </a:r>
            <a:r>
              <a:rPr lang="fr-FR" sz="1400" i="1" dirty="0"/>
              <a:t>; </a:t>
            </a:r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respecter et faire respecter </a:t>
            </a:r>
            <a:r>
              <a:rPr lang="fr-FR" sz="1400" i="1" dirty="0">
                <a:solidFill>
                  <a:srgbClr val="00B050"/>
                </a:solidFill>
              </a:rPr>
              <a:t>l'égalité des droits</a:t>
            </a:r>
            <a:r>
              <a:rPr lang="fr-FR" sz="1400" i="1" dirty="0"/>
              <a:t>, </a:t>
            </a:r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>
                <a:solidFill>
                  <a:srgbClr val="FF0000"/>
                </a:solidFill>
              </a:rPr>
              <a:t>la </a:t>
            </a:r>
            <a:r>
              <a:rPr lang="fr-FR" sz="1400" i="1" dirty="0">
                <a:solidFill>
                  <a:srgbClr val="FF0000"/>
                </a:solidFill>
              </a:rPr>
              <a:t>liberté politique et civile</a:t>
            </a:r>
            <a:r>
              <a:rPr lang="fr-FR" sz="1400" i="1" dirty="0"/>
              <a:t>, </a:t>
            </a:r>
            <a:endParaRPr lang="fr-FR" sz="1400" i="1" dirty="0" smtClean="0"/>
          </a:p>
          <a:p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>
                <a:solidFill>
                  <a:srgbClr val="7030A0"/>
                </a:solidFill>
              </a:rPr>
              <a:t>l'irrévocabilité </a:t>
            </a:r>
            <a:r>
              <a:rPr lang="fr-FR" sz="1400" i="1" dirty="0">
                <a:solidFill>
                  <a:srgbClr val="7030A0"/>
                </a:solidFill>
              </a:rPr>
              <a:t>des ventes des biens </a:t>
            </a:r>
            <a:r>
              <a:rPr lang="fr-FR" sz="1400" i="1" dirty="0" smtClean="0">
                <a:solidFill>
                  <a:srgbClr val="7030A0"/>
                </a:solidFill>
              </a:rPr>
              <a:t>nationaux</a:t>
            </a:r>
          </a:p>
          <a:p>
            <a:r>
              <a:rPr lang="fr-FR" sz="1400" i="1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>
                <a:solidFill>
                  <a:srgbClr val="00B050"/>
                </a:solidFill>
              </a:rPr>
              <a:t>de </a:t>
            </a:r>
            <a:r>
              <a:rPr lang="fr-FR" sz="1400" i="1" dirty="0">
                <a:solidFill>
                  <a:srgbClr val="00B050"/>
                </a:solidFill>
              </a:rPr>
              <a:t>ne lever aucun impôt, de n'établir aucune taxe qu'en vertu de la loi </a:t>
            </a:r>
            <a:endParaRPr lang="fr-FR" sz="1400" i="1" dirty="0"/>
          </a:p>
          <a:p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maintenir l'institution de </a:t>
            </a:r>
            <a:r>
              <a:rPr lang="fr-FR" sz="1400" i="1" dirty="0">
                <a:solidFill>
                  <a:srgbClr val="00B0F0"/>
                </a:solidFill>
              </a:rPr>
              <a:t>la légion d'honneur </a:t>
            </a:r>
            <a:r>
              <a:rPr lang="fr-FR" sz="1400" i="1" dirty="0" smtClean="0"/>
              <a:t>;</a:t>
            </a:r>
          </a:p>
          <a:p>
            <a:r>
              <a:rPr lang="fr-FR" sz="1400" i="1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>
                <a:solidFill>
                  <a:srgbClr val="FF6600"/>
                </a:solidFill>
              </a:rPr>
              <a:t>de </a:t>
            </a:r>
            <a:r>
              <a:rPr lang="fr-FR" sz="1400" i="1" dirty="0">
                <a:solidFill>
                  <a:srgbClr val="FF6600"/>
                </a:solidFill>
              </a:rPr>
              <a:t>gouverner dans la seule vue de l'intérêt</a:t>
            </a:r>
            <a:r>
              <a:rPr lang="fr-FR" sz="1400" i="1" dirty="0"/>
              <a:t>, du bonheur et de </a:t>
            </a:r>
            <a:r>
              <a:rPr lang="fr-FR" sz="1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la gloire du peuple français</a:t>
            </a:r>
            <a:r>
              <a:rPr lang="fr-FR" sz="1400" i="1" dirty="0"/>
              <a:t>. »</a:t>
            </a:r>
            <a:endParaRPr lang="fr-SN" sz="1400" i="1" dirty="0"/>
          </a:p>
        </p:txBody>
      </p:sp>
      <p:sp>
        <p:nvSpPr>
          <p:cNvPr id="3" name="ZoneTexte 2"/>
          <p:cNvSpPr txBox="1"/>
          <p:nvPr/>
        </p:nvSpPr>
        <p:spPr>
          <a:xfrm>
            <a:off x="505326" y="132347"/>
            <a:ext cx="8393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Principes et ambiguïtés du Bonapartisme à partir du serment prononcé le jour du sacre </a:t>
            </a:r>
            <a:endParaRPr lang="fr-SN" dirty="0"/>
          </a:p>
        </p:txBody>
      </p:sp>
      <p:sp>
        <p:nvSpPr>
          <p:cNvPr id="4" name="ZoneTexte 3"/>
          <p:cNvSpPr txBox="1"/>
          <p:nvPr/>
        </p:nvSpPr>
        <p:spPr>
          <a:xfrm>
            <a:off x="529742" y="1950529"/>
            <a:ext cx="1521998" cy="138499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00B050"/>
                </a:solidFill>
              </a:rPr>
              <a:t>Des principes hérités de la DDHC de 1789 : égalité devant la loi, liberté de conscience</a:t>
            </a:r>
            <a:endParaRPr lang="fr-SN" sz="1400" i="1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32947" y="2586789"/>
            <a:ext cx="1419727" cy="28875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7" name="Rectangle 6"/>
          <p:cNvSpPr/>
          <p:nvPr/>
        </p:nvSpPr>
        <p:spPr>
          <a:xfrm>
            <a:off x="2743200" y="3272589"/>
            <a:ext cx="4114800" cy="26363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SN"/>
          </a:p>
        </p:txBody>
      </p:sp>
      <p:sp>
        <p:nvSpPr>
          <p:cNvPr id="12" name="Rectangle 11"/>
          <p:cNvSpPr/>
          <p:nvPr/>
        </p:nvSpPr>
        <p:spPr>
          <a:xfrm>
            <a:off x="2743198" y="2875547"/>
            <a:ext cx="2009275" cy="190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SN"/>
          </a:p>
        </p:txBody>
      </p:sp>
      <p:sp>
        <p:nvSpPr>
          <p:cNvPr id="13" name="ZoneTexte 12"/>
          <p:cNvSpPr txBox="1"/>
          <p:nvPr/>
        </p:nvSpPr>
        <p:spPr>
          <a:xfrm>
            <a:off x="505326" y="3637743"/>
            <a:ext cx="1662948" cy="1169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FF0000"/>
                </a:solidFill>
              </a:rPr>
              <a:t>Des principes proclamés mais bafoués  (censure sur la presse, livret ouvrier)</a:t>
            </a:r>
            <a:endParaRPr lang="fr-SN" sz="1400" i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32203" y="2406955"/>
            <a:ext cx="1430723" cy="2616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SN"/>
          </a:p>
        </p:txBody>
      </p:sp>
      <p:sp>
        <p:nvSpPr>
          <p:cNvPr id="23" name="ZoneTexte 22"/>
          <p:cNvSpPr txBox="1"/>
          <p:nvPr/>
        </p:nvSpPr>
        <p:spPr>
          <a:xfrm>
            <a:off x="1025491" y="5411731"/>
            <a:ext cx="1985113" cy="738664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7030A0"/>
                </a:solidFill>
              </a:rPr>
              <a:t>Maintien des acquis de transformations sociales durant la Révolution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32203" y="3689327"/>
            <a:ext cx="4125797" cy="44542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5" name="ZoneTexte 14"/>
          <p:cNvSpPr txBox="1"/>
          <p:nvPr/>
        </p:nvSpPr>
        <p:spPr>
          <a:xfrm>
            <a:off x="6169815" y="5370068"/>
            <a:ext cx="2546587" cy="738664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00B0F0"/>
                </a:solidFill>
              </a:rPr>
              <a:t>Reconnaissance nationale, élévation sociale, méritocratie (?) , noblesse assujettie</a:t>
            </a:r>
          </a:p>
        </p:txBody>
      </p:sp>
      <p:sp>
        <p:nvSpPr>
          <p:cNvPr id="8" name="Rectangle 7"/>
          <p:cNvSpPr/>
          <p:nvPr/>
        </p:nvSpPr>
        <p:spPr>
          <a:xfrm>
            <a:off x="4795101" y="4287849"/>
            <a:ext cx="1440616" cy="294027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6" name="ZoneTexte 15"/>
          <p:cNvSpPr txBox="1"/>
          <p:nvPr/>
        </p:nvSpPr>
        <p:spPr>
          <a:xfrm>
            <a:off x="3316916" y="5519453"/>
            <a:ext cx="2546587" cy="52322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0070C0"/>
                </a:solidFill>
              </a:rPr>
              <a:t>Compromis et réconciliation religieuse</a:t>
            </a:r>
          </a:p>
        </p:txBody>
      </p:sp>
      <p:sp>
        <p:nvSpPr>
          <p:cNvPr id="9" name="ZoneTexte 8"/>
          <p:cNvSpPr txBox="1"/>
          <p:nvPr/>
        </p:nvSpPr>
        <p:spPr>
          <a:xfrm rot="16200000">
            <a:off x="-1081175" y="3235131"/>
            <a:ext cx="2701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Que faire des idéaux de 1789?</a:t>
            </a:r>
            <a:endParaRPr lang="fr-SN" sz="16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669542" y="6369553"/>
            <a:ext cx="56938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Que faire d’une société bouleversée par 10 années de Révolution?</a:t>
            </a:r>
            <a:endParaRPr lang="fr-SN" sz="1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2694505" y="835521"/>
            <a:ext cx="41159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Que faire du territoire légué par la Révolution? </a:t>
            </a:r>
            <a:endParaRPr lang="fr-SN" sz="1600" dirty="0"/>
          </a:p>
        </p:txBody>
      </p:sp>
      <p:sp>
        <p:nvSpPr>
          <p:cNvPr id="20" name="ZoneTexte 19"/>
          <p:cNvSpPr txBox="1"/>
          <p:nvPr/>
        </p:nvSpPr>
        <p:spPr>
          <a:xfrm>
            <a:off x="3521807" y="1227092"/>
            <a:ext cx="2546587" cy="307777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Défendre ou conquérir? </a:t>
            </a:r>
          </a:p>
        </p:txBody>
      </p:sp>
      <p:sp>
        <p:nvSpPr>
          <p:cNvPr id="21" name="ZoneTexte 20"/>
          <p:cNvSpPr txBox="1"/>
          <p:nvPr/>
        </p:nvSpPr>
        <p:spPr>
          <a:xfrm rot="5400000">
            <a:off x="6665877" y="3366951"/>
            <a:ext cx="3644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Gouvernance : monarchie ou république?</a:t>
            </a:r>
            <a:endParaRPr lang="fr-SN" sz="1600" dirty="0"/>
          </a:p>
        </p:txBody>
      </p:sp>
      <p:sp>
        <p:nvSpPr>
          <p:cNvPr id="22" name="ZoneTexte 21"/>
          <p:cNvSpPr txBox="1"/>
          <p:nvPr/>
        </p:nvSpPr>
        <p:spPr>
          <a:xfrm>
            <a:off x="7104594" y="2711909"/>
            <a:ext cx="1133011" cy="1384995"/>
          </a:xfrm>
          <a:prstGeom prst="rect">
            <a:avLst/>
          </a:prstGeom>
          <a:noFill/>
          <a:ln w="1905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FF6600"/>
                </a:solidFill>
              </a:rPr>
              <a:t>« Je jure…de gouverner » : </a:t>
            </a:r>
            <a:r>
              <a:rPr lang="fr-FR" sz="1400" dirty="0" smtClean="0">
                <a:solidFill>
                  <a:srgbClr val="FF6600"/>
                </a:solidFill>
              </a:rPr>
              <a:t>aucune autorité au dessus de l’empereur</a:t>
            </a:r>
          </a:p>
        </p:txBody>
      </p:sp>
      <p:sp>
        <p:nvSpPr>
          <p:cNvPr id="6" name="Rectangle 5"/>
          <p:cNvSpPr/>
          <p:nvPr/>
        </p:nvSpPr>
        <p:spPr>
          <a:xfrm>
            <a:off x="5165124" y="2191265"/>
            <a:ext cx="1507525" cy="21569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0" name="Rectangle 9"/>
          <p:cNvSpPr/>
          <p:nvPr/>
        </p:nvSpPr>
        <p:spPr>
          <a:xfrm>
            <a:off x="3010604" y="2002355"/>
            <a:ext cx="3604380" cy="154947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5" name="Rectangle 24"/>
          <p:cNvSpPr/>
          <p:nvPr/>
        </p:nvSpPr>
        <p:spPr>
          <a:xfrm>
            <a:off x="2992910" y="4990376"/>
            <a:ext cx="2007458" cy="195937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1" name="Rectangle 10"/>
          <p:cNvSpPr/>
          <p:nvPr/>
        </p:nvSpPr>
        <p:spPr>
          <a:xfrm>
            <a:off x="2743198" y="4779881"/>
            <a:ext cx="3120305" cy="153818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228877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2" grpId="0" animBg="1"/>
      <p:bldP spid="13" grpId="0" animBg="1"/>
      <p:bldP spid="18" grpId="0" animBg="1"/>
      <p:bldP spid="23" grpId="0" animBg="1"/>
      <p:bldP spid="14" grpId="0" animBg="1"/>
      <p:bldP spid="15" grpId="0" animBg="1"/>
      <p:bldP spid="8" grpId="0" animBg="1"/>
      <p:bldP spid="16" grpId="0" animBg="1"/>
      <p:bldP spid="9" grpId="0"/>
      <p:bldP spid="17" grpId="0"/>
      <p:bldP spid="19" grpId="0"/>
      <p:bldP spid="20" grpId="0" animBg="1"/>
      <p:bldP spid="21" grpId="0"/>
      <p:bldP spid="22" grpId="0" animBg="1"/>
      <p:bldP spid="6" grpId="0" animBg="1"/>
      <p:bldP spid="10" grpId="0" animBg="1"/>
      <p:bldP spid="25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04245" y="1719202"/>
            <a:ext cx="4596062" cy="35394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/>
              <a:t>« </a:t>
            </a:r>
            <a:r>
              <a:rPr lang="fr-FR" sz="1400" i="1" dirty="0"/>
              <a:t>Je jure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maintenir l'intégrité du territoire de la République ; </a:t>
            </a:r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respecter et de faire respecter les lois du concordat et la liberté des cultes ; </a:t>
            </a:r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respecter et faire respecter l'égalité des droits, </a:t>
            </a:r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la </a:t>
            </a:r>
            <a:r>
              <a:rPr lang="fr-FR" sz="1400" i="1" dirty="0"/>
              <a:t>liberté politique et civile, </a:t>
            </a:r>
            <a:endParaRPr lang="fr-FR" sz="1400" i="1" dirty="0" smtClean="0"/>
          </a:p>
          <a:p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l'irrévocabilité </a:t>
            </a:r>
            <a:r>
              <a:rPr lang="fr-FR" sz="1400" i="1" dirty="0"/>
              <a:t>des ventes des biens </a:t>
            </a:r>
            <a:r>
              <a:rPr lang="fr-FR" sz="1400" i="1" dirty="0" smtClean="0"/>
              <a:t>nationaux</a:t>
            </a:r>
          </a:p>
          <a:p>
            <a:r>
              <a:rPr lang="fr-FR" sz="1400" i="1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ne lever aucun impôt, de n'établir aucune taxe qu'en vertu de la loi </a:t>
            </a:r>
          </a:p>
          <a:p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maintenir l'institution de la légion d'honneur </a:t>
            </a:r>
            <a:r>
              <a:rPr lang="fr-FR" sz="1400" i="1" dirty="0" smtClean="0"/>
              <a:t>;</a:t>
            </a:r>
          </a:p>
          <a:p>
            <a:r>
              <a:rPr lang="fr-FR" sz="1400" i="1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gouverner dans la seule vue de l'intérêt, du bonheur et de la gloire du peuple français. »</a:t>
            </a:r>
            <a:endParaRPr lang="fr-SN" sz="1400" i="1" dirty="0"/>
          </a:p>
        </p:txBody>
      </p:sp>
      <p:sp>
        <p:nvSpPr>
          <p:cNvPr id="3" name="ZoneTexte 2"/>
          <p:cNvSpPr txBox="1"/>
          <p:nvPr/>
        </p:nvSpPr>
        <p:spPr>
          <a:xfrm>
            <a:off x="505326" y="132347"/>
            <a:ext cx="8393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Principes et ambiguïtés du Bonapartisme à partir du serment prononcé le jour du sacre </a:t>
            </a:r>
            <a:endParaRPr lang="fr-SN" dirty="0"/>
          </a:p>
        </p:txBody>
      </p:sp>
      <p:sp>
        <p:nvSpPr>
          <p:cNvPr id="4" name="ZoneTexte 3"/>
          <p:cNvSpPr txBox="1"/>
          <p:nvPr/>
        </p:nvSpPr>
        <p:spPr>
          <a:xfrm>
            <a:off x="529742" y="1950529"/>
            <a:ext cx="1521998" cy="138499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00B050"/>
                </a:solidFill>
              </a:rPr>
              <a:t>Des principes hérités de la DDHC de 1789 : égalité devant la loi, liberté de conscience</a:t>
            </a:r>
            <a:endParaRPr lang="fr-SN" sz="1400" i="1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32947" y="2586789"/>
            <a:ext cx="1419727" cy="28875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7" name="Rectangle 6"/>
          <p:cNvSpPr/>
          <p:nvPr/>
        </p:nvSpPr>
        <p:spPr>
          <a:xfrm>
            <a:off x="2743200" y="3272589"/>
            <a:ext cx="4114800" cy="26363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SN"/>
          </a:p>
        </p:txBody>
      </p:sp>
      <p:sp>
        <p:nvSpPr>
          <p:cNvPr id="12" name="Rectangle 11"/>
          <p:cNvSpPr/>
          <p:nvPr/>
        </p:nvSpPr>
        <p:spPr>
          <a:xfrm>
            <a:off x="2743198" y="2875547"/>
            <a:ext cx="2009275" cy="190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SN"/>
          </a:p>
        </p:txBody>
      </p:sp>
      <p:sp>
        <p:nvSpPr>
          <p:cNvPr id="13" name="ZoneTexte 12"/>
          <p:cNvSpPr txBox="1"/>
          <p:nvPr/>
        </p:nvSpPr>
        <p:spPr>
          <a:xfrm>
            <a:off x="505326" y="3637743"/>
            <a:ext cx="1662948" cy="1169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FF0000"/>
                </a:solidFill>
              </a:rPr>
              <a:t>Des principes proclamés mais bafoués  (censure sur la presse, livret ouvrier)</a:t>
            </a:r>
            <a:endParaRPr lang="fr-SN" sz="1400" i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32203" y="2406955"/>
            <a:ext cx="1430723" cy="2616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SN"/>
          </a:p>
        </p:txBody>
      </p:sp>
      <p:sp>
        <p:nvSpPr>
          <p:cNvPr id="23" name="ZoneTexte 22"/>
          <p:cNvSpPr txBox="1"/>
          <p:nvPr/>
        </p:nvSpPr>
        <p:spPr>
          <a:xfrm>
            <a:off x="1025491" y="5411731"/>
            <a:ext cx="1985113" cy="738664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7030A0"/>
                </a:solidFill>
              </a:rPr>
              <a:t>Maintien des acquis de transformations sociales durant la Révolution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32203" y="3689327"/>
            <a:ext cx="4125797" cy="44542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5" name="ZoneTexte 14"/>
          <p:cNvSpPr txBox="1"/>
          <p:nvPr/>
        </p:nvSpPr>
        <p:spPr>
          <a:xfrm>
            <a:off x="6169815" y="5370068"/>
            <a:ext cx="2546587" cy="738664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00B0F0"/>
                </a:solidFill>
              </a:rPr>
              <a:t>Reconnaissance nationale, élévation sociale, méritocratie (?) , noblesse assujettie</a:t>
            </a:r>
          </a:p>
        </p:txBody>
      </p:sp>
      <p:sp>
        <p:nvSpPr>
          <p:cNvPr id="8" name="Rectangle 7"/>
          <p:cNvSpPr/>
          <p:nvPr/>
        </p:nvSpPr>
        <p:spPr>
          <a:xfrm>
            <a:off x="4795101" y="4287849"/>
            <a:ext cx="1440616" cy="294027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6" name="ZoneTexte 15"/>
          <p:cNvSpPr txBox="1"/>
          <p:nvPr/>
        </p:nvSpPr>
        <p:spPr>
          <a:xfrm>
            <a:off x="3316916" y="5519453"/>
            <a:ext cx="2546587" cy="52322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0070C0"/>
                </a:solidFill>
              </a:rPr>
              <a:t>Compromis et réconciliation religieuse</a:t>
            </a:r>
          </a:p>
        </p:txBody>
      </p:sp>
      <p:sp>
        <p:nvSpPr>
          <p:cNvPr id="9" name="ZoneTexte 8"/>
          <p:cNvSpPr txBox="1"/>
          <p:nvPr/>
        </p:nvSpPr>
        <p:spPr>
          <a:xfrm rot="16200000">
            <a:off x="-1081175" y="3235131"/>
            <a:ext cx="2701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Que faire des idéaux de 1789?</a:t>
            </a:r>
            <a:endParaRPr lang="fr-SN" sz="16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669542" y="6369553"/>
            <a:ext cx="56938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Que faire d’une société bouleversée par 10 années de Révolution?</a:t>
            </a:r>
            <a:endParaRPr lang="fr-SN" sz="1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2694505" y="835521"/>
            <a:ext cx="41159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Que faire du territoire légué par la Révolution? </a:t>
            </a:r>
            <a:endParaRPr lang="fr-SN" sz="1600" dirty="0"/>
          </a:p>
        </p:txBody>
      </p:sp>
      <p:sp>
        <p:nvSpPr>
          <p:cNvPr id="20" name="ZoneTexte 19"/>
          <p:cNvSpPr txBox="1"/>
          <p:nvPr/>
        </p:nvSpPr>
        <p:spPr>
          <a:xfrm>
            <a:off x="3521807" y="1227092"/>
            <a:ext cx="2546587" cy="307777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Défendre ou conquérir? </a:t>
            </a:r>
          </a:p>
        </p:txBody>
      </p:sp>
      <p:sp>
        <p:nvSpPr>
          <p:cNvPr id="21" name="ZoneTexte 20"/>
          <p:cNvSpPr txBox="1"/>
          <p:nvPr/>
        </p:nvSpPr>
        <p:spPr>
          <a:xfrm rot="5400000">
            <a:off x="6665877" y="3366951"/>
            <a:ext cx="3644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Gouvernance : monarchie ou république?</a:t>
            </a:r>
            <a:endParaRPr lang="fr-SN" sz="1600" dirty="0"/>
          </a:p>
        </p:txBody>
      </p:sp>
      <p:sp>
        <p:nvSpPr>
          <p:cNvPr id="22" name="ZoneTexte 21"/>
          <p:cNvSpPr txBox="1"/>
          <p:nvPr/>
        </p:nvSpPr>
        <p:spPr>
          <a:xfrm>
            <a:off x="7104594" y="2711909"/>
            <a:ext cx="1133011" cy="1384995"/>
          </a:xfrm>
          <a:prstGeom prst="rect">
            <a:avLst/>
          </a:prstGeom>
          <a:noFill/>
          <a:ln w="1905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FF6600"/>
                </a:solidFill>
              </a:rPr>
              <a:t>« Je jure…de gouverner » : </a:t>
            </a:r>
            <a:r>
              <a:rPr lang="fr-FR" sz="1400" dirty="0" smtClean="0">
                <a:solidFill>
                  <a:srgbClr val="FF6600"/>
                </a:solidFill>
              </a:rPr>
              <a:t>aucune autorité au dessus de l’empereur</a:t>
            </a:r>
          </a:p>
        </p:txBody>
      </p:sp>
      <p:sp>
        <p:nvSpPr>
          <p:cNvPr id="6" name="Rectangle 5"/>
          <p:cNvSpPr/>
          <p:nvPr/>
        </p:nvSpPr>
        <p:spPr>
          <a:xfrm>
            <a:off x="5165124" y="2191265"/>
            <a:ext cx="1507525" cy="21569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0" name="Rectangle 9"/>
          <p:cNvSpPr/>
          <p:nvPr/>
        </p:nvSpPr>
        <p:spPr>
          <a:xfrm>
            <a:off x="3010604" y="2002355"/>
            <a:ext cx="3604380" cy="154947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5" name="Rectangle 24"/>
          <p:cNvSpPr/>
          <p:nvPr/>
        </p:nvSpPr>
        <p:spPr>
          <a:xfrm>
            <a:off x="2992910" y="4990376"/>
            <a:ext cx="2007458" cy="195937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1" name="Rectangle 10"/>
          <p:cNvSpPr/>
          <p:nvPr/>
        </p:nvSpPr>
        <p:spPr>
          <a:xfrm>
            <a:off x="2743198" y="4779881"/>
            <a:ext cx="3120305" cy="153818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35026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2" grpId="0" animBg="1"/>
      <p:bldP spid="13" grpId="0" animBg="1"/>
      <p:bldP spid="18" grpId="0" animBg="1"/>
      <p:bldP spid="23" grpId="0" animBg="1"/>
      <p:bldP spid="14" grpId="0" animBg="1"/>
      <p:bldP spid="15" grpId="0" animBg="1"/>
      <p:bldP spid="8" grpId="0" animBg="1"/>
      <p:bldP spid="16" grpId="0" animBg="1"/>
      <p:bldP spid="9" grpId="0"/>
      <p:bldP spid="17" grpId="0"/>
      <p:bldP spid="19" grpId="0"/>
      <p:bldP spid="20" grpId="0" animBg="1"/>
      <p:bldP spid="21" grpId="0"/>
      <p:bldP spid="22" grpId="0" animBg="1"/>
      <p:bldP spid="6" grpId="0" animBg="1"/>
      <p:bldP spid="10" grpId="0" animBg="1"/>
      <p:bldP spid="25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04245" y="1719202"/>
            <a:ext cx="4596062" cy="35394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/>
              <a:t>« </a:t>
            </a:r>
            <a:r>
              <a:rPr lang="fr-FR" sz="1400" i="1" dirty="0"/>
              <a:t>Je jure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maintenir l'intégrité du territoire de la République ; </a:t>
            </a:r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respecter et de faire respecter les lois du concordat et la liberté des cultes ; </a:t>
            </a:r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respecter et faire respecter l'égalité des droits, </a:t>
            </a:r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la </a:t>
            </a:r>
            <a:r>
              <a:rPr lang="fr-FR" sz="1400" i="1" dirty="0"/>
              <a:t>liberté politique et civile, </a:t>
            </a:r>
            <a:endParaRPr lang="fr-FR" sz="1400" i="1" dirty="0" smtClean="0"/>
          </a:p>
          <a:p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l'irrévocabilité </a:t>
            </a:r>
            <a:r>
              <a:rPr lang="fr-FR" sz="1400" i="1" dirty="0"/>
              <a:t>des ventes des biens </a:t>
            </a:r>
            <a:r>
              <a:rPr lang="fr-FR" sz="1400" i="1" dirty="0" smtClean="0"/>
              <a:t>nationaux</a:t>
            </a:r>
          </a:p>
          <a:p>
            <a:r>
              <a:rPr lang="fr-FR" sz="1400" i="1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ne lever aucun impôt, de n'établir aucune taxe qu'en vertu de la loi </a:t>
            </a:r>
          </a:p>
          <a:p>
            <a:endParaRPr lang="fr-FR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maintenir l'institution de la légion d'honneur </a:t>
            </a:r>
            <a:r>
              <a:rPr lang="fr-FR" sz="1400" i="1" dirty="0" smtClean="0"/>
              <a:t>;</a:t>
            </a:r>
          </a:p>
          <a:p>
            <a:r>
              <a:rPr lang="fr-FR" sz="1400" i="1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i="1" dirty="0" smtClean="0"/>
              <a:t>de </a:t>
            </a:r>
            <a:r>
              <a:rPr lang="fr-FR" sz="1400" i="1" dirty="0"/>
              <a:t>gouverner dans la seule vue de l'intérêt, du bonheur et de la gloire du peuple français. »</a:t>
            </a:r>
            <a:endParaRPr lang="fr-SN" sz="1400" i="1" dirty="0"/>
          </a:p>
        </p:txBody>
      </p:sp>
      <p:sp>
        <p:nvSpPr>
          <p:cNvPr id="3" name="ZoneTexte 2"/>
          <p:cNvSpPr txBox="1"/>
          <p:nvPr/>
        </p:nvSpPr>
        <p:spPr>
          <a:xfrm>
            <a:off x="505326" y="132347"/>
            <a:ext cx="8393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Principes et ambiguïtés du Bonapartisme à partir du serment prononcé le jour du sacre </a:t>
            </a:r>
            <a:endParaRPr lang="fr-SN" dirty="0"/>
          </a:p>
        </p:txBody>
      </p:sp>
      <p:sp>
        <p:nvSpPr>
          <p:cNvPr id="4" name="ZoneTexte 3"/>
          <p:cNvSpPr txBox="1"/>
          <p:nvPr/>
        </p:nvSpPr>
        <p:spPr>
          <a:xfrm>
            <a:off x="529742" y="1950529"/>
            <a:ext cx="1521998" cy="160043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fr-FR" sz="1400" i="1" dirty="0" smtClean="0">
              <a:solidFill>
                <a:srgbClr val="00B050"/>
              </a:solidFill>
            </a:endParaRPr>
          </a:p>
          <a:p>
            <a:endParaRPr lang="fr-FR" sz="1400" i="1" dirty="0">
              <a:solidFill>
                <a:srgbClr val="00B050"/>
              </a:solidFill>
            </a:endParaRPr>
          </a:p>
          <a:p>
            <a:endParaRPr lang="fr-FR" sz="1400" i="1" dirty="0" smtClean="0">
              <a:solidFill>
                <a:srgbClr val="00B050"/>
              </a:solidFill>
            </a:endParaRPr>
          </a:p>
          <a:p>
            <a:endParaRPr lang="fr-FR" sz="1400" i="1" dirty="0">
              <a:solidFill>
                <a:srgbClr val="00B050"/>
              </a:solidFill>
            </a:endParaRPr>
          </a:p>
          <a:p>
            <a:endParaRPr lang="fr-FR" sz="1400" i="1" dirty="0" smtClean="0">
              <a:solidFill>
                <a:srgbClr val="00B050"/>
              </a:solidFill>
            </a:endParaRPr>
          </a:p>
          <a:p>
            <a:endParaRPr lang="fr-FR" sz="1400" i="1" dirty="0">
              <a:solidFill>
                <a:srgbClr val="00B050"/>
              </a:solidFill>
            </a:endParaRPr>
          </a:p>
          <a:p>
            <a:endParaRPr lang="fr-SN" sz="1400" i="1" dirty="0">
              <a:solidFill>
                <a:srgbClr val="00B05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05326" y="3637743"/>
            <a:ext cx="1546414" cy="1169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fr-FR" sz="1400" i="1" dirty="0" smtClean="0">
              <a:solidFill>
                <a:srgbClr val="FF0000"/>
              </a:solidFill>
            </a:endParaRPr>
          </a:p>
          <a:p>
            <a:endParaRPr lang="fr-FR" sz="1400" i="1" dirty="0">
              <a:solidFill>
                <a:srgbClr val="FF0000"/>
              </a:solidFill>
            </a:endParaRPr>
          </a:p>
          <a:p>
            <a:endParaRPr lang="fr-FR" sz="1400" i="1" dirty="0" smtClean="0">
              <a:solidFill>
                <a:srgbClr val="FF0000"/>
              </a:solidFill>
            </a:endParaRPr>
          </a:p>
          <a:p>
            <a:endParaRPr lang="fr-FR" sz="1400" i="1" dirty="0">
              <a:solidFill>
                <a:srgbClr val="FF0000"/>
              </a:solidFill>
            </a:endParaRPr>
          </a:p>
          <a:p>
            <a:endParaRPr lang="fr-SN" sz="1400" i="1" dirty="0"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025491" y="5411731"/>
            <a:ext cx="1985113" cy="738664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fr-FR" sz="1400" i="1" dirty="0" smtClean="0">
              <a:solidFill>
                <a:srgbClr val="7030A0"/>
              </a:solidFill>
            </a:endParaRPr>
          </a:p>
          <a:p>
            <a:endParaRPr lang="fr-FR" sz="1400" i="1" dirty="0">
              <a:solidFill>
                <a:srgbClr val="7030A0"/>
              </a:solidFill>
            </a:endParaRPr>
          </a:p>
          <a:p>
            <a:endParaRPr lang="fr-FR" sz="1400" i="1" dirty="0" smtClean="0">
              <a:solidFill>
                <a:srgbClr val="7030A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169815" y="5370068"/>
            <a:ext cx="2546587" cy="738664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fr-FR" sz="1400" i="1" dirty="0" smtClean="0">
              <a:solidFill>
                <a:srgbClr val="00B0F0"/>
              </a:solidFill>
            </a:endParaRPr>
          </a:p>
          <a:p>
            <a:endParaRPr lang="fr-FR" sz="1400" i="1" dirty="0">
              <a:solidFill>
                <a:srgbClr val="00B0F0"/>
              </a:solidFill>
            </a:endParaRPr>
          </a:p>
          <a:p>
            <a:endParaRPr lang="fr-FR" sz="1400" i="1" dirty="0" smtClean="0">
              <a:solidFill>
                <a:srgbClr val="00B0F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316916" y="5519453"/>
            <a:ext cx="2546587" cy="52322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fr-FR" sz="1400" i="1" dirty="0" smtClean="0">
              <a:solidFill>
                <a:srgbClr val="0070C0"/>
              </a:solidFill>
            </a:endParaRPr>
          </a:p>
          <a:p>
            <a:endParaRPr lang="fr-FR" sz="1400" i="1" dirty="0" smtClean="0"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 rot="16200000">
            <a:off x="-1081175" y="3235131"/>
            <a:ext cx="2701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Que faire des idéaux de 1789?</a:t>
            </a:r>
            <a:endParaRPr lang="fr-SN" sz="16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669542" y="6369553"/>
            <a:ext cx="56938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Que faire d’une société bouleversée par 10 années de Révolution?</a:t>
            </a:r>
            <a:endParaRPr lang="fr-SN" sz="1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2694505" y="835521"/>
            <a:ext cx="41159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Que faire du territoire légué par la Révolution? </a:t>
            </a:r>
            <a:endParaRPr lang="fr-SN" sz="1600" dirty="0"/>
          </a:p>
        </p:txBody>
      </p:sp>
      <p:sp>
        <p:nvSpPr>
          <p:cNvPr id="20" name="ZoneTexte 19"/>
          <p:cNvSpPr txBox="1"/>
          <p:nvPr/>
        </p:nvSpPr>
        <p:spPr>
          <a:xfrm>
            <a:off x="3521807" y="1227092"/>
            <a:ext cx="2546587" cy="307777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400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 rot="5400000">
            <a:off x="6665877" y="3366951"/>
            <a:ext cx="3644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Gouvernance : monarchie ou république?</a:t>
            </a:r>
            <a:endParaRPr lang="fr-SN" sz="1600" dirty="0"/>
          </a:p>
        </p:txBody>
      </p:sp>
      <p:sp>
        <p:nvSpPr>
          <p:cNvPr id="22" name="ZoneTexte 21"/>
          <p:cNvSpPr txBox="1"/>
          <p:nvPr/>
        </p:nvSpPr>
        <p:spPr>
          <a:xfrm>
            <a:off x="7104594" y="2711909"/>
            <a:ext cx="1133011" cy="1600438"/>
          </a:xfrm>
          <a:prstGeom prst="rect">
            <a:avLst/>
          </a:prstGeom>
          <a:noFill/>
          <a:ln w="1905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endParaRPr lang="fr-FR" sz="1400" dirty="0" smtClean="0">
              <a:solidFill>
                <a:srgbClr val="FF6600"/>
              </a:solidFill>
            </a:endParaRPr>
          </a:p>
          <a:p>
            <a:endParaRPr lang="fr-FR" sz="1400" dirty="0">
              <a:solidFill>
                <a:srgbClr val="FF6600"/>
              </a:solidFill>
            </a:endParaRPr>
          </a:p>
          <a:p>
            <a:endParaRPr lang="fr-FR" sz="1400" dirty="0" smtClean="0">
              <a:solidFill>
                <a:srgbClr val="FF6600"/>
              </a:solidFill>
            </a:endParaRPr>
          </a:p>
          <a:p>
            <a:endParaRPr lang="fr-FR" sz="1400" dirty="0">
              <a:solidFill>
                <a:srgbClr val="FF6600"/>
              </a:solidFill>
            </a:endParaRPr>
          </a:p>
          <a:p>
            <a:endParaRPr lang="fr-FR" sz="1400" dirty="0" smtClean="0">
              <a:solidFill>
                <a:srgbClr val="FF6600"/>
              </a:solidFill>
            </a:endParaRPr>
          </a:p>
          <a:p>
            <a:endParaRPr lang="fr-FR" sz="1400" dirty="0">
              <a:solidFill>
                <a:srgbClr val="FF6600"/>
              </a:solidFill>
            </a:endParaRPr>
          </a:p>
          <a:p>
            <a:endParaRPr lang="fr-FR" sz="1400" dirty="0" smtClean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6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23" grpId="0" animBg="1"/>
      <p:bldP spid="15" grpId="0" animBg="1"/>
      <p:bldP spid="16" grpId="0" animBg="1"/>
      <p:bldP spid="9" grpId="0"/>
      <p:bldP spid="17" grpId="0"/>
      <p:bldP spid="19" grpId="0"/>
      <p:bldP spid="20" grpId="0" animBg="1"/>
      <p:bldP spid="21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51013" y="2747377"/>
            <a:ext cx="1911769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Qu’est-ce que le bonapartisme? </a:t>
            </a:r>
            <a:endParaRPr lang="fr-SN" dirty="0"/>
          </a:p>
        </p:txBody>
      </p:sp>
      <p:sp>
        <p:nvSpPr>
          <p:cNvPr id="3" name="ZoneTexte 2"/>
          <p:cNvSpPr txBox="1"/>
          <p:nvPr/>
        </p:nvSpPr>
        <p:spPr>
          <a:xfrm>
            <a:off x="1153042" y="1834066"/>
            <a:ext cx="2203351" cy="738664"/>
          </a:xfrm>
          <a:prstGeom prst="rect">
            <a:avLst/>
          </a:prstGeom>
          <a:noFill/>
          <a:ln w="1905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Un pouvoir monarchique en rupture avec la monarchie traditionnelle</a:t>
            </a:r>
            <a:endParaRPr lang="fr-SN" sz="14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76292" y="986650"/>
            <a:ext cx="1219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Rupture dynastique</a:t>
            </a:r>
            <a:endParaRPr lang="fr-SN" sz="1200" dirty="0"/>
          </a:p>
        </p:txBody>
      </p:sp>
      <p:sp>
        <p:nvSpPr>
          <p:cNvPr id="5" name="ZoneTexte 4"/>
          <p:cNvSpPr txBox="1"/>
          <p:nvPr/>
        </p:nvSpPr>
        <p:spPr>
          <a:xfrm>
            <a:off x="877706" y="234363"/>
            <a:ext cx="173098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Légitimité populaire et non divine </a:t>
            </a:r>
            <a:endParaRPr lang="fr-SN" sz="1200" dirty="0"/>
          </a:p>
        </p:txBody>
      </p:sp>
      <p:sp>
        <p:nvSpPr>
          <p:cNvPr id="6" name="ZoneTexte 5"/>
          <p:cNvSpPr txBox="1"/>
          <p:nvPr/>
        </p:nvSpPr>
        <p:spPr>
          <a:xfrm>
            <a:off x="1812239" y="1027211"/>
            <a:ext cx="199096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Sacre en la cathédrale de Paris et non de Reims</a:t>
            </a:r>
            <a:endParaRPr lang="fr-SN" sz="1200" dirty="0"/>
          </a:p>
        </p:txBody>
      </p:sp>
      <p:sp>
        <p:nvSpPr>
          <p:cNvPr id="7" name="ZoneTexte 6"/>
          <p:cNvSpPr txBox="1"/>
          <p:nvPr/>
        </p:nvSpPr>
        <p:spPr>
          <a:xfrm>
            <a:off x="4585677" y="1855111"/>
            <a:ext cx="2264291" cy="523220"/>
          </a:xfrm>
          <a:prstGeom prst="rect">
            <a:avLst/>
          </a:prstGeom>
          <a:noFill/>
          <a:ln w="1905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P</a:t>
            </a:r>
            <a:r>
              <a:rPr lang="fr-FR" sz="1400" b="1" dirty="0" smtClean="0"/>
              <a:t>ouvoir autoritaire et simulacre de démocratie </a:t>
            </a:r>
            <a:endParaRPr lang="fr-SN" sz="1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3987793" y="1105762"/>
            <a:ext cx="127177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Presse censurée</a:t>
            </a:r>
            <a:endParaRPr lang="fr-SN" sz="1200" dirty="0"/>
          </a:p>
        </p:txBody>
      </p:sp>
      <p:sp>
        <p:nvSpPr>
          <p:cNvPr id="9" name="ZoneTexte 8"/>
          <p:cNvSpPr txBox="1"/>
          <p:nvPr/>
        </p:nvSpPr>
        <p:spPr>
          <a:xfrm>
            <a:off x="5441279" y="1048155"/>
            <a:ext cx="142514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Rassemblements interdits</a:t>
            </a:r>
            <a:endParaRPr lang="fr-SN" sz="1200" dirty="0"/>
          </a:p>
        </p:txBody>
      </p:sp>
      <p:sp>
        <p:nvSpPr>
          <p:cNvPr id="10" name="ZoneTexte 9"/>
          <p:cNvSpPr txBox="1"/>
          <p:nvPr/>
        </p:nvSpPr>
        <p:spPr>
          <a:xfrm>
            <a:off x="4776084" y="352953"/>
            <a:ext cx="188347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Opinion et expression contrôlées</a:t>
            </a:r>
            <a:endParaRPr lang="fr-SN" sz="12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7048135" y="1095402"/>
            <a:ext cx="133398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Corps législatif : candidatures officielles</a:t>
            </a:r>
            <a:endParaRPr lang="fr-SN" sz="1200" dirty="0"/>
          </a:p>
        </p:txBody>
      </p:sp>
      <p:sp>
        <p:nvSpPr>
          <p:cNvPr id="12" name="ZoneTexte 11"/>
          <p:cNvSpPr txBox="1"/>
          <p:nvPr/>
        </p:nvSpPr>
        <p:spPr>
          <a:xfrm>
            <a:off x="7169907" y="168287"/>
            <a:ext cx="14992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Pas de réelle séparation des pouvoirs</a:t>
            </a:r>
            <a:endParaRPr lang="fr-SN" sz="12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688392" y="3594306"/>
            <a:ext cx="2429097" cy="523220"/>
          </a:xfrm>
          <a:prstGeom prst="rect">
            <a:avLst/>
          </a:prstGeom>
          <a:noFill/>
          <a:ln w="1905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Un héritage révolutionnaire consolidé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206012" y="1962832"/>
            <a:ext cx="10182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smtClean="0"/>
              <a:t>Plébiscites </a:t>
            </a:r>
            <a:endParaRPr lang="fr-SN" sz="12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552973" y="2480397"/>
            <a:ext cx="14992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La démocratie en apparence</a:t>
            </a:r>
            <a:endParaRPr lang="fr-SN" sz="1200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179000" y="4848818"/>
            <a:ext cx="163323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Egalité devant la loi =&gt; </a:t>
            </a:r>
            <a:r>
              <a:rPr lang="fr-FR" sz="1200" b="1" dirty="0" smtClean="0"/>
              <a:t>Code Civil, 1804</a:t>
            </a:r>
            <a:endParaRPr lang="fr-SN" sz="1200" b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2070185" y="4848819"/>
            <a:ext cx="136267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Départements </a:t>
            </a:r>
          </a:p>
          <a:p>
            <a:r>
              <a:rPr lang="fr-FR" sz="1200" dirty="0" smtClean="0"/>
              <a:t>=&gt; </a:t>
            </a:r>
            <a:r>
              <a:rPr lang="fr-FR" sz="1200" b="1" dirty="0" smtClean="0"/>
              <a:t>Préfets</a:t>
            </a:r>
            <a:endParaRPr lang="fr-SN" sz="1200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5162782" y="3645800"/>
            <a:ext cx="1687186" cy="523220"/>
          </a:xfrm>
          <a:prstGeom prst="rect">
            <a:avLst/>
          </a:prstGeom>
          <a:noFill/>
          <a:ln w="1905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Des élites contrôlées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803207" y="4426983"/>
            <a:ext cx="156493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Concilier</a:t>
            </a:r>
            <a:r>
              <a:rPr lang="fr-FR" sz="1200" dirty="0" smtClean="0"/>
              <a:t> ancienne noblesse et bourgeoisie =&gt; création d’une </a:t>
            </a:r>
            <a:r>
              <a:rPr lang="fr-FR" sz="1200" b="1" dirty="0" smtClean="0"/>
              <a:t>noblesse d’Empire</a:t>
            </a:r>
            <a:endParaRPr lang="fr-SN" sz="1200" b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5441279" y="4771193"/>
            <a:ext cx="14251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Rassurer</a:t>
            </a:r>
            <a:r>
              <a:rPr lang="fr-FR" sz="1200" dirty="0" smtClean="0"/>
              <a:t> l’élite bourgeoise =&gt; reconnaissance des </a:t>
            </a:r>
            <a:r>
              <a:rPr lang="fr-FR" sz="1200" b="1" dirty="0" smtClean="0"/>
              <a:t>Biens </a:t>
            </a:r>
            <a:r>
              <a:rPr lang="fr-FR" sz="1200" b="1" dirty="0"/>
              <a:t>N</a:t>
            </a:r>
            <a:r>
              <a:rPr lang="fr-FR" sz="1200" b="1" dirty="0" smtClean="0"/>
              <a:t>ationaux</a:t>
            </a:r>
            <a:r>
              <a:rPr lang="fr-FR" sz="1200" dirty="0" smtClean="0"/>
              <a:t>)</a:t>
            </a:r>
            <a:endParaRPr lang="fr-SN" sz="1200" dirty="0"/>
          </a:p>
        </p:txBody>
      </p:sp>
      <p:sp>
        <p:nvSpPr>
          <p:cNvPr id="23" name="ZoneTexte 22"/>
          <p:cNvSpPr txBox="1"/>
          <p:nvPr/>
        </p:nvSpPr>
        <p:spPr>
          <a:xfrm>
            <a:off x="6904904" y="4482591"/>
            <a:ext cx="131933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Former </a:t>
            </a:r>
            <a:r>
              <a:rPr lang="fr-FR" sz="1200" dirty="0" smtClean="0"/>
              <a:t>l’élite nouvelle =&gt; création des lycées</a:t>
            </a:r>
            <a:endParaRPr lang="fr-SN" sz="1200" dirty="0"/>
          </a:p>
        </p:txBody>
      </p:sp>
      <p:sp>
        <p:nvSpPr>
          <p:cNvPr id="24" name="ZoneTexte 23"/>
          <p:cNvSpPr txBox="1"/>
          <p:nvPr/>
        </p:nvSpPr>
        <p:spPr>
          <a:xfrm>
            <a:off x="7552973" y="3687486"/>
            <a:ext cx="131933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Distinguer </a:t>
            </a:r>
            <a:r>
              <a:rPr lang="fr-FR" sz="1200" dirty="0" smtClean="0"/>
              <a:t>les élites =&gt; la Légion d’Honneur</a:t>
            </a:r>
            <a:endParaRPr lang="fr-SN" sz="1200" dirty="0"/>
          </a:p>
        </p:txBody>
      </p:sp>
      <p:cxnSp>
        <p:nvCxnSpPr>
          <p:cNvPr id="17" name="Connecteur droit 16"/>
          <p:cNvCxnSpPr/>
          <p:nvPr/>
        </p:nvCxnSpPr>
        <p:spPr>
          <a:xfrm flipH="1" flipV="1">
            <a:off x="3301571" y="2572730"/>
            <a:ext cx="131290" cy="1746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4835611" y="2312965"/>
            <a:ext cx="197708" cy="4344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990335" y="3357269"/>
            <a:ext cx="260678" cy="2370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5033319" y="3393708"/>
            <a:ext cx="171573" cy="2520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H="1" flipV="1">
            <a:off x="1153042" y="1448315"/>
            <a:ext cx="142450" cy="3857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>
            <a:stCxn id="3" idx="0"/>
          </p:cNvCxnSpPr>
          <p:nvPr/>
        </p:nvCxnSpPr>
        <p:spPr>
          <a:xfrm flipV="1">
            <a:off x="2254718" y="1509820"/>
            <a:ext cx="49171" cy="3242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H="1" flipV="1">
            <a:off x="4835611" y="1382761"/>
            <a:ext cx="197708" cy="4655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5906530" y="1488843"/>
            <a:ext cx="99845" cy="3590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6738551" y="1668368"/>
            <a:ext cx="309584" cy="1656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V="1">
            <a:off x="4864770" y="814618"/>
            <a:ext cx="217737" cy="2807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flipH="1" flipV="1">
            <a:off x="5544065" y="826871"/>
            <a:ext cx="173756" cy="221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V="1">
            <a:off x="7552973" y="814618"/>
            <a:ext cx="91741" cy="2807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>
            <a:stCxn id="7" idx="3"/>
            <a:endCxn id="15" idx="1"/>
          </p:cNvCxnSpPr>
          <p:nvPr/>
        </p:nvCxnSpPr>
        <p:spPr>
          <a:xfrm flipV="1">
            <a:off x="6849968" y="2101332"/>
            <a:ext cx="356044" cy="153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7919551" y="2225953"/>
            <a:ext cx="62914" cy="2544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H="1">
            <a:off x="1295493" y="4117526"/>
            <a:ext cx="172447" cy="731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2320177" y="4117526"/>
            <a:ext cx="195067" cy="731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V="1">
            <a:off x="1070919" y="677860"/>
            <a:ext cx="224573" cy="3087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 flipV="1">
            <a:off x="2100781" y="686945"/>
            <a:ext cx="178522" cy="3402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H="1">
            <a:off x="4949179" y="4169020"/>
            <a:ext cx="213603" cy="2579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>
            <a:stCxn id="20" idx="2"/>
          </p:cNvCxnSpPr>
          <p:nvPr/>
        </p:nvCxnSpPr>
        <p:spPr>
          <a:xfrm flipH="1">
            <a:off x="5906531" y="4169020"/>
            <a:ext cx="99844" cy="589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>
            <a:off x="6750124" y="4169020"/>
            <a:ext cx="277866" cy="3135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>
            <a:stCxn id="20" idx="3"/>
            <a:endCxn id="24" idx="1"/>
          </p:cNvCxnSpPr>
          <p:nvPr/>
        </p:nvCxnSpPr>
        <p:spPr>
          <a:xfrm>
            <a:off x="6849968" y="3907410"/>
            <a:ext cx="703005" cy="1032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62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51013" y="2747377"/>
            <a:ext cx="1911769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 smtClean="0"/>
          </a:p>
          <a:p>
            <a:pPr algn="ctr"/>
            <a:endParaRPr lang="fr-SN" dirty="0"/>
          </a:p>
        </p:txBody>
      </p:sp>
      <p:sp>
        <p:nvSpPr>
          <p:cNvPr id="3" name="ZoneTexte 2"/>
          <p:cNvSpPr txBox="1"/>
          <p:nvPr/>
        </p:nvSpPr>
        <p:spPr>
          <a:xfrm>
            <a:off x="1153042" y="1834066"/>
            <a:ext cx="2203351" cy="738664"/>
          </a:xfrm>
          <a:prstGeom prst="rect">
            <a:avLst/>
          </a:prstGeom>
          <a:noFill/>
          <a:ln w="1905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endParaRPr lang="fr-FR" sz="1400" b="1" dirty="0" smtClean="0"/>
          </a:p>
          <a:p>
            <a:endParaRPr lang="fr-FR" sz="1400" b="1" dirty="0"/>
          </a:p>
          <a:p>
            <a:endParaRPr lang="fr-SN" sz="14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44174" y="986650"/>
            <a:ext cx="1219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endParaRPr lang="fr-SN" sz="1200" dirty="0"/>
          </a:p>
        </p:txBody>
      </p:sp>
      <p:sp>
        <p:nvSpPr>
          <p:cNvPr id="5" name="ZoneTexte 4"/>
          <p:cNvSpPr txBox="1"/>
          <p:nvPr/>
        </p:nvSpPr>
        <p:spPr>
          <a:xfrm>
            <a:off x="877706" y="234363"/>
            <a:ext cx="173098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endParaRPr lang="fr-SN" sz="1200" dirty="0"/>
          </a:p>
        </p:txBody>
      </p:sp>
      <p:sp>
        <p:nvSpPr>
          <p:cNvPr id="6" name="ZoneTexte 5"/>
          <p:cNvSpPr txBox="1"/>
          <p:nvPr/>
        </p:nvSpPr>
        <p:spPr>
          <a:xfrm>
            <a:off x="1812239" y="1027211"/>
            <a:ext cx="199096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endParaRPr lang="fr-SN" sz="1200" dirty="0"/>
          </a:p>
        </p:txBody>
      </p:sp>
      <p:sp>
        <p:nvSpPr>
          <p:cNvPr id="7" name="ZoneTexte 6"/>
          <p:cNvSpPr txBox="1"/>
          <p:nvPr/>
        </p:nvSpPr>
        <p:spPr>
          <a:xfrm>
            <a:off x="4585677" y="1855111"/>
            <a:ext cx="2264291" cy="523220"/>
          </a:xfrm>
          <a:prstGeom prst="rect">
            <a:avLst/>
          </a:prstGeom>
          <a:noFill/>
          <a:ln w="1905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400" b="1" dirty="0" smtClean="0"/>
          </a:p>
          <a:p>
            <a:pPr algn="ctr"/>
            <a:endParaRPr lang="fr-SN" sz="1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3987793" y="1105762"/>
            <a:ext cx="127177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5441279" y="1048155"/>
            <a:ext cx="142514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endParaRPr lang="fr-SN" sz="1200" dirty="0"/>
          </a:p>
        </p:txBody>
      </p:sp>
      <p:sp>
        <p:nvSpPr>
          <p:cNvPr id="10" name="ZoneTexte 9"/>
          <p:cNvSpPr txBox="1"/>
          <p:nvPr/>
        </p:nvSpPr>
        <p:spPr>
          <a:xfrm>
            <a:off x="4776084" y="352953"/>
            <a:ext cx="188347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sz="1200" b="1" dirty="0" smtClean="0"/>
          </a:p>
          <a:p>
            <a:endParaRPr lang="fr-SN" sz="12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7048135" y="1095402"/>
            <a:ext cx="133398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endParaRPr lang="fr-FR" sz="1200" dirty="0"/>
          </a:p>
          <a:p>
            <a:endParaRPr lang="fr-SN" sz="1200" dirty="0"/>
          </a:p>
        </p:txBody>
      </p:sp>
      <p:sp>
        <p:nvSpPr>
          <p:cNvPr id="12" name="ZoneTexte 11"/>
          <p:cNvSpPr txBox="1"/>
          <p:nvPr/>
        </p:nvSpPr>
        <p:spPr>
          <a:xfrm>
            <a:off x="7169907" y="168287"/>
            <a:ext cx="14992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200" b="1" dirty="0" smtClean="0"/>
          </a:p>
          <a:p>
            <a:pPr algn="ctr"/>
            <a:endParaRPr lang="fr-FR" sz="1200" b="1" dirty="0"/>
          </a:p>
          <a:p>
            <a:pPr algn="ctr"/>
            <a:endParaRPr lang="fr-SN" sz="12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688392" y="3594306"/>
            <a:ext cx="2429097" cy="523220"/>
          </a:xfrm>
          <a:prstGeom prst="rect">
            <a:avLst/>
          </a:prstGeom>
          <a:noFill/>
          <a:ln w="1905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400" b="1" dirty="0" smtClean="0"/>
          </a:p>
          <a:p>
            <a:pPr algn="ctr"/>
            <a:endParaRPr lang="fr-FR" sz="1400" b="1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7206012" y="1962832"/>
            <a:ext cx="10182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 </a:t>
            </a:r>
            <a:endParaRPr lang="fr-SN" sz="12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552973" y="2480397"/>
            <a:ext cx="14992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200" b="1" dirty="0" smtClean="0"/>
          </a:p>
          <a:p>
            <a:pPr algn="ctr"/>
            <a:endParaRPr lang="fr-SN" sz="1200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179000" y="4848818"/>
            <a:ext cx="163323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sz="1200" b="1" dirty="0" smtClean="0"/>
          </a:p>
          <a:p>
            <a:endParaRPr lang="fr-FR" sz="1200" b="1" dirty="0"/>
          </a:p>
          <a:p>
            <a:endParaRPr lang="fr-SN" sz="1200" b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2070185" y="4848819"/>
            <a:ext cx="136267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sz="1200" b="1" dirty="0" smtClean="0"/>
          </a:p>
          <a:p>
            <a:endParaRPr lang="fr-FR" sz="1200" b="1" dirty="0"/>
          </a:p>
          <a:p>
            <a:endParaRPr lang="fr-SN" sz="1200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5162782" y="3645800"/>
            <a:ext cx="1687186" cy="523220"/>
          </a:xfrm>
          <a:prstGeom prst="rect">
            <a:avLst/>
          </a:prstGeom>
          <a:noFill/>
          <a:ln w="1905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400" b="1" dirty="0" smtClean="0"/>
          </a:p>
          <a:p>
            <a:pPr algn="ctr"/>
            <a:endParaRPr lang="fr-FR" sz="1400" b="1" dirty="0" smtClean="0"/>
          </a:p>
        </p:txBody>
      </p:sp>
      <p:sp>
        <p:nvSpPr>
          <p:cNvPr id="21" name="ZoneTexte 20"/>
          <p:cNvSpPr txBox="1"/>
          <p:nvPr/>
        </p:nvSpPr>
        <p:spPr>
          <a:xfrm>
            <a:off x="3803207" y="4426983"/>
            <a:ext cx="156493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sz="1200" b="1" dirty="0" smtClean="0"/>
          </a:p>
          <a:p>
            <a:endParaRPr lang="fr-FR" sz="1200" b="1" dirty="0"/>
          </a:p>
          <a:p>
            <a:endParaRPr lang="fr-FR" sz="1200" b="1" dirty="0" smtClean="0"/>
          </a:p>
          <a:p>
            <a:endParaRPr lang="fr-FR" sz="1200" b="1" dirty="0"/>
          </a:p>
          <a:p>
            <a:endParaRPr lang="fr-SN" sz="1200" b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5441279" y="4771193"/>
            <a:ext cx="14251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sz="1200" b="1" dirty="0"/>
          </a:p>
          <a:p>
            <a:endParaRPr lang="fr-FR" sz="1200" b="1" dirty="0" smtClean="0"/>
          </a:p>
          <a:p>
            <a:endParaRPr lang="fr-FR" sz="1200" b="1" dirty="0"/>
          </a:p>
          <a:p>
            <a:endParaRPr lang="fr-FR" sz="1200" b="1" dirty="0" smtClean="0"/>
          </a:p>
        </p:txBody>
      </p:sp>
      <p:sp>
        <p:nvSpPr>
          <p:cNvPr id="23" name="ZoneTexte 22"/>
          <p:cNvSpPr txBox="1"/>
          <p:nvPr/>
        </p:nvSpPr>
        <p:spPr>
          <a:xfrm>
            <a:off x="6904904" y="4482591"/>
            <a:ext cx="131933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endParaRPr lang="fr-FR" sz="1200" dirty="0"/>
          </a:p>
          <a:p>
            <a:endParaRPr lang="fr-FR" sz="1200" dirty="0" smtClean="0"/>
          </a:p>
          <a:p>
            <a:endParaRPr lang="fr-SN" sz="1200" dirty="0"/>
          </a:p>
        </p:txBody>
      </p:sp>
      <p:sp>
        <p:nvSpPr>
          <p:cNvPr id="24" name="ZoneTexte 23"/>
          <p:cNvSpPr txBox="1"/>
          <p:nvPr/>
        </p:nvSpPr>
        <p:spPr>
          <a:xfrm>
            <a:off x="7552973" y="3687486"/>
            <a:ext cx="131933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endParaRPr lang="fr-FR" sz="1200" dirty="0"/>
          </a:p>
          <a:p>
            <a:endParaRPr lang="fr-SN" sz="1200" dirty="0"/>
          </a:p>
        </p:txBody>
      </p:sp>
      <p:cxnSp>
        <p:nvCxnSpPr>
          <p:cNvPr id="17" name="Connecteur droit 16"/>
          <p:cNvCxnSpPr/>
          <p:nvPr/>
        </p:nvCxnSpPr>
        <p:spPr>
          <a:xfrm flipH="1" flipV="1">
            <a:off x="3301571" y="2572730"/>
            <a:ext cx="131290" cy="1746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4835611" y="2371537"/>
            <a:ext cx="197708" cy="3758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990335" y="3357269"/>
            <a:ext cx="260678" cy="2370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5033319" y="3393708"/>
            <a:ext cx="171573" cy="2520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H="1" flipV="1">
            <a:off x="1153042" y="1448315"/>
            <a:ext cx="142450" cy="3857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>
            <a:stCxn id="3" idx="0"/>
          </p:cNvCxnSpPr>
          <p:nvPr/>
        </p:nvCxnSpPr>
        <p:spPr>
          <a:xfrm flipV="1">
            <a:off x="2254718" y="1509820"/>
            <a:ext cx="49171" cy="3242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H="1" flipV="1">
            <a:off x="4835611" y="1382761"/>
            <a:ext cx="197708" cy="4655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5906530" y="1488843"/>
            <a:ext cx="99845" cy="3590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6738551" y="1668368"/>
            <a:ext cx="309584" cy="1656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V="1">
            <a:off x="4864770" y="814618"/>
            <a:ext cx="217737" cy="2807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flipH="1" flipV="1">
            <a:off x="5544065" y="826871"/>
            <a:ext cx="173756" cy="221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V="1">
            <a:off x="7552973" y="814618"/>
            <a:ext cx="91741" cy="2807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>
            <a:stCxn id="7" idx="3"/>
            <a:endCxn id="15" idx="1"/>
          </p:cNvCxnSpPr>
          <p:nvPr/>
        </p:nvCxnSpPr>
        <p:spPr>
          <a:xfrm flipV="1">
            <a:off x="6849968" y="2101332"/>
            <a:ext cx="356044" cy="153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7919551" y="2225953"/>
            <a:ext cx="62914" cy="2544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H="1">
            <a:off x="1295493" y="4117526"/>
            <a:ext cx="172447" cy="731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2320177" y="4117526"/>
            <a:ext cx="195067" cy="731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V="1">
            <a:off x="1070919" y="677860"/>
            <a:ext cx="224573" cy="3087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 flipV="1">
            <a:off x="2100781" y="686945"/>
            <a:ext cx="178522" cy="3402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H="1">
            <a:off x="4949179" y="4169020"/>
            <a:ext cx="213603" cy="2579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>
            <a:stCxn id="20" idx="2"/>
          </p:cNvCxnSpPr>
          <p:nvPr/>
        </p:nvCxnSpPr>
        <p:spPr>
          <a:xfrm flipH="1">
            <a:off x="5906531" y="4169020"/>
            <a:ext cx="99844" cy="589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>
            <a:off x="6750124" y="4169020"/>
            <a:ext cx="277866" cy="3135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>
            <a:stCxn id="20" idx="3"/>
            <a:endCxn id="24" idx="1"/>
          </p:cNvCxnSpPr>
          <p:nvPr/>
        </p:nvCxnSpPr>
        <p:spPr>
          <a:xfrm>
            <a:off x="6849968" y="3907410"/>
            <a:ext cx="703005" cy="1032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53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486</Words>
  <Application>Microsoft Office PowerPoint</Application>
  <PresentationFormat>Affichage à l'écran (4:3)</PresentationFormat>
  <Paragraphs>144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LAMOTTE ALAIN</dc:creator>
  <cp:lastModifiedBy>LAMOTTE ALAIN</cp:lastModifiedBy>
  <cp:revision>19</cp:revision>
  <cp:lastPrinted>2019-10-01T15:45:40Z</cp:lastPrinted>
  <dcterms:created xsi:type="dcterms:W3CDTF">2019-09-25T10:12:10Z</dcterms:created>
  <dcterms:modified xsi:type="dcterms:W3CDTF">2019-10-09T09:40:18Z</dcterms:modified>
</cp:coreProperties>
</file>