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F04C2-5B17-402F-966D-412BD2E4D5C4}" type="datetimeFigureOut">
              <a:rPr lang="fr-FR" smtClean="0"/>
              <a:t>21/11/2019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3ACFB-65CC-48EE-829D-B65ECA800D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290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3ACFB-65CC-48EE-829D-B65ECA800DD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37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3ACFB-65CC-48EE-829D-B65ECA800DD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93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7BEBB-9F95-434B-B511-096B6106F08E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2825F-CB90-4C3C-84A6-2397B16126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4336F-83F1-459E-BF6B-1C862CC434B6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B3060-606C-4D52-9047-7D5D34091D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35623-9417-48C1-8BEC-99966E314812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327FE-8605-4995-AF83-46CDD3459B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93CE2-F9CF-4826-9F46-6218309B4443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D5E40-41DB-45B6-A40D-78BB0D8400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984E1-CB7A-4F42-B377-78AFFD22385F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5C118-5E78-48CC-A634-D1D0336165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19034-612A-4CBF-844D-9B36713E977F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BD21D-972D-47A4-8906-A955953E1A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ED1D-FD29-4B04-B285-5AE8A10D2988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99ABF-62DC-464B-A9EF-12C18B37C9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1326C-1F71-4401-9956-C01F28B301C2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A4A66-FE81-46C9-B3FE-4801D5C169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DB7B6-CABA-47AB-B9B2-A9146AB035D9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02061-9FE8-4398-A0D1-3F6F5917AD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D7A47-89D6-4DA0-A0FB-88A527D5A3E9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842C-A81C-4641-9934-00A2C20EB6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27FAB-5584-45DC-9554-F999F339C52A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9C7CC-15BC-4FEA-B63D-7C021F0FBB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F7245F-16BF-46B7-9893-F775EB666301}" type="datetimeFigureOut">
              <a:rPr lang="fr-FR"/>
              <a:pPr>
                <a:defRPr/>
              </a:pPr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4E84A6-A8ED-4F1C-8605-700D9F18F8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rme libre 27"/>
          <p:cNvSpPr/>
          <p:nvPr/>
        </p:nvSpPr>
        <p:spPr>
          <a:xfrm>
            <a:off x="3805464" y="2104616"/>
            <a:ext cx="2294204" cy="2270916"/>
          </a:xfrm>
          <a:custGeom>
            <a:avLst/>
            <a:gdLst>
              <a:gd name="connsiteX0" fmla="*/ 0 w 6192456"/>
              <a:gd name="connsiteY0" fmla="*/ 0 h 3445397"/>
              <a:gd name="connsiteX1" fmla="*/ 2558005 w 6192456"/>
              <a:gd name="connsiteY1" fmla="*/ 1088020 h 3445397"/>
              <a:gd name="connsiteX2" fmla="*/ 3102015 w 6192456"/>
              <a:gd name="connsiteY2" fmla="*/ 1875099 h 3445397"/>
              <a:gd name="connsiteX3" fmla="*/ 3426106 w 6192456"/>
              <a:gd name="connsiteY3" fmla="*/ 2731625 h 3445397"/>
              <a:gd name="connsiteX4" fmla="*/ 4467828 w 6192456"/>
              <a:gd name="connsiteY4" fmla="*/ 3402957 h 3445397"/>
              <a:gd name="connsiteX5" fmla="*/ 6192456 w 6192456"/>
              <a:gd name="connsiteY5" fmla="*/ 2986268 h 3445397"/>
              <a:gd name="connsiteX0" fmla="*/ 0 w 4467828"/>
              <a:gd name="connsiteY0" fmla="*/ 0 h 3402957"/>
              <a:gd name="connsiteX1" fmla="*/ 2558005 w 4467828"/>
              <a:gd name="connsiteY1" fmla="*/ 1088020 h 3402957"/>
              <a:gd name="connsiteX2" fmla="*/ 3102015 w 4467828"/>
              <a:gd name="connsiteY2" fmla="*/ 1875099 h 3402957"/>
              <a:gd name="connsiteX3" fmla="*/ 3426106 w 4467828"/>
              <a:gd name="connsiteY3" fmla="*/ 2731625 h 3402957"/>
              <a:gd name="connsiteX4" fmla="*/ 4467828 w 4467828"/>
              <a:gd name="connsiteY4" fmla="*/ 3402957 h 3402957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2769761"/>
              <a:gd name="connsiteY0" fmla="*/ 0 h 2671664"/>
              <a:gd name="connsiteX1" fmla="*/ 1425961 w 2769761"/>
              <a:gd name="connsiteY1" fmla="*/ 626609 h 2671664"/>
              <a:gd name="connsiteX2" fmla="*/ 1969971 w 2769761"/>
              <a:gd name="connsiteY2" fmla="*/ 1413688 h 2671664"/>
              <a:gd name="connsiteX3" fmla="*/ 2294062 w 2769761"/>
              <a:gd name="connsiteY3" fmla="*/ 2270214 h 2671664"/>
              <a:gd name="connsiteX4" fmla="*/ 2769761 w 2769761"/>
              <a:gd name="connsiteY4" fmla="*/ 2671664 h 2671664"/>
              <a:gd name="connsiteX0" fmla="*/ 0 w 2294062"/>
              <a:gd name="connsiteY0" fmla="*/ 0 h 2270214"/>
              <a:gd name="connsiteX1" fmla="*/ 1425961 w 2294062"/>
              <a:gd name="connsiteY1" fmla="*/ 626609 h 2270214"/>
              <a:gd name="connsiteX2" fmla="*/ 1969971 w 2294062"/>
              <a:gd name="connsiteY2" fmla="*/ 1413688 h 2270214"/>
              <a:gd name="connsiteX3" fmla="*/ 2294062 w 2294062"/>
              <a:gd name="connsiteY3" fmla="*/ 2270214 h 227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4062" h="2270214">
                <a:moveTo>
                  <a:pt x="0" y="0"/>
                </a:moveTo>
                <a:cubicBezTo>
                  <a:pt x="1020501" y="387751"/>
                  <a:pt x="1097633" y="390994"/>
                  <a:pt x="1425961" y="626609"/>
                </a:cubicBezTo>
                <a:cubicBezTo>
                  <a:pt x="1754289" y="862224"/>
                  <a:pt x="1825287" y="1139754"/>
                  <a:pt x="1969971" y="1413688"/>
                </a:cubicBezTo>
                <a:cubicBezTo>
                  <a:pt x="2114655" y="1687622"/>
                  <a:pt x="2160764" y="2060551"/>
                  <a:pt x="2294062" y="2270214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162550" y="3006725"/>
            <a:ext cx="149225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041900" y="2701925"/>
            <a:ext cx="157163" cy="1254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275263" y="2765425"/>
            <a:ext cx="139700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5564178" y="2234293"/>
            <a:ext cx="2127896" cy="835227"/>
          </a:xfrm>
          <a:custGeom>
            <a:avLst/>
            <a:gdLst>
              <a:gd name="connsiteX0" fmla="*/ 3507129 w 3507129"/>
              <a:gd name="connsiteY0" fmla="*/ 0 h 1196051"/>
              <a:gd name="connsiteX1" fmla="*/ 1111169 w 3507129"/>
              <a:gd name="connsiteY1" fmla="*/ 590309 h 1196051"/>
              <a:gd name="connsiteX2" fmla="*/ 729205 w 3507129"/>
              <a:gd name="connsiteY2" fmla="*/ 1099595 h 1196051"/>
              <a:gd name="connsiteX3" fmla="*/ 0 w 3507129"/>
              <a:gd name="connsiteY3" fmla="*/ 1169043 h 1196051"/>
              <a:gd name="connsiteX0" fmla="*/ 1852340 w 1852340"/>
              <a:gd name="connsiteY0" fmla="*/ 0 h 786924"/>
              <a:gd name="connsiteX1" fmla="*/ 1111169 w 1852340"/>
              <a:gd name="connsiteY1" fmla="*/ 198727 h 786924"/>
              <a:gd name="connsiteX2" fmla="*/ 729205 w 1852340"/>
              <a:gd name="connsiteY2" fmla="*/ 708013 h 786924"/>
              <a:gd name="connsiteX3" fmla="*/ 0 w 1852340"/>
              <a:gd name="connsiteY3" fmla="*/ 777461 h 786924"/>
              <a:gd name="connsiteX0" fmla="*/ 1852340 w 1852340"/>
              <a:gd name="connsiteY0" fmla="*/ 0 h 786925"/>
              <a:gd name="connsiteX1" fmla="*/ 1111169 w 1852340"/>
              <a:gd name="connsiteY1" fmla="*/ 198727 h 786925"/>
              <a:gd name="connsiteX2" fmla="*/ 729205 w 1852340"/>
              <a:gd name="connsiteY2" fmla="*/ 708013 h 786925"/>
              <a:gd name="connsiteX3" fmla="*/ 0 w 1852340"/>
              <a:gd name="connsiteY3" fmla="*/ 777461 h 786925"/>
              <a:gd name="connsiteX0" fmla="*/ 2043948 w 2043948"/>
              <a:gd name="connsiteY0" fmla="*/ 0 h 830434"/>
              <a:gd name="connsiteX1" fmla="*/ 1111169 w 2043948"/>
              <a:gd name="connsiteY1" fmla="*/ 242236 h 830434"/>
              <a:gd name="connsiteX2" fmla="*/ 729205 w 2043948"/>
              <a:gd name="connsiteY2" fmla="*/ 751522 h 830434"/>
              <a:gd name="connsiteX3" fmla="*/ 0 w 2043948"/>
              <a:gd name="connsiteY3" fmla="*/ 820970 h 830434"/>
              <a:gd name="connsiteX0" fmla="*/ 2128103 w 2128103"/>
              <a:gd name="connsiteY0" fmla="*/ 0 h 834582"/>
              <a:gd name="connsiteX1" fmla="*/ 1195324 w 2128103"/>
              <a:gd name="connsiteY1" fmla="*/ 242236 h 834582"/>
              <a:gd name="connsiteX2" fmla="*/ 813360 w 2128103"/>
              <a:gd name="connsiteY2" fmla="*/ 751522 h 834582"/>
              <a:gd name="connsiteX3" fmla="*/ 0 w 2128103"/>
              <a:gd name="connsiteY3" fmla="*/ 826576 h 83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8103" h="834582">
                <a:moveTo>
                  <a:pt x="2128103" y="0"/>
                </a:moveTo>
                <a:cubicBezTo>
                  <a:pt x="1161616" y="203521"/>
                  <a:pt x="1414448" y="116982"/>
                  <a:pt x="1195324" y="242236"/>
                </a:cubicBezTo>
                <a:cubicBezTo>
                  <a:pt x="976200" y="367490"/>
                  <a:pt x="998555" y="655066"/>
                  <a:pt x="813360" y="751522"/>
                </a:cubicBezTo>
                <a:cubicBezTo>
                  <a:pt x="628165" y="847978"/>
                  <a:pt x="272005" y="840080"/>
                  <a:pt x="0" y="826576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4687887" y="1288688"/>
            <a:ext cx="927689" cy="1176700"/>
          </a:xfrm>
          <a:custGeom>
            <a:avLst/>
            <a:gdLst>
              <a:gd name="connsiteX0" fmla="*/ 1458410 w 1458410"/>
              <a:gd name="connsiteY0" fmla="*/ 0 h 1620456"/>
              <a:gd name="connsiteX1" fmla="*/ 486137 w 1458410"/>
              <a:gd name="connsiteY1" fmla="*/ 833377 h 1620456"/>
              <a:gd name="connsiteX2" fmla="*/ 0 w 1458410"/>
              <a:gd name="connsiteY2" fmla="*/ 1620456 h 1620456"/>
              <a:gd name="connsiteX0" fmla="*/ 927370 w 927370"/>
              <a:gd name="connsiteY0" fmla="*/ 0 h 1176423"/>
              <a:gd name="connsiteX1" fmla="*/ 486137 w 927370"/>
              <a:gd name="connsiteY1" fmla="*/ 389344 h 1176423"/>
              <a:gd name="connsiteX2" fmla="*/ 0 w 927370"/>
              <a:gd name="connsiteY2" fmla="*/ 1176423 h 1176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7370" h="1176423">
                <a:moveTo>
                  <a:pt x="927370" y="0"/>
                </a:moveTo>
                <a:cubicBezTo>
                  <a:pt x="562767" y="281650"/>
                  <a:pt x="729205" y="119268"/>
                  <a:pt x="486137" y="389344"/>
                </a:cubicBezTo>
                <a:cubicBezTo>
                  <a:pt x="243069" y="659420"/>
                  <a:pt x="121534" y="917921"/>
                  <a:pt x="0" y="1176423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5141913" y="2557463"/>
            <a:ext cx="598487" cy="5953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398963" y="1852613"/>
            <a:ext cx="2117725" cy="2058987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68" name="ZoneTexte 43"/>
          <p:cNvSpPr txBox="1">
            <a:spLocks noChangeArrowheads="1"/>
          </p:cNvSpPr>
          <p:nvPr/>
        </p:nvSpPr>
        <p:spPr bwMode="auto">
          <a:xfrm>
            <a:off x="985812" y="2483025"/>
            <a:ext cx="2708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latin typeface="Calibri" pitchFamily="34" charset="0"/>
              </a:rPr>
              <a:t>Des pôles tertiaires de niveau mondial.</a:t>
            </a:r>
          </a:p>
        </p:txBody>
      </p:sp>
      <p:sp>
        <p:nvSpPr>
          <p:cNvPr id="2073" name="ZoneTexte 58"/>
          <p:cNvSpPr txBox="1">
            <a:spLocks noChangeArrowheads="1"/>
          </p:cNvSpPr>
          <p:nvPr/>
        </p:nvSpPr>
        <p:spPr bwMode="auto">
          <a:xfrm>
            <a:off x="994653" y="3092582"/>
            <a:ext cx="228903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>
                <a:latin typeface="Calibri" pitchFamily="34" charset="0"/>
              </a:rPr>
              <a:t>Un haut lieu de la recherche et de l’innovation</a:t>
            </a:r>
          </a:p>
        </p:txBody>
      </p:sp>
      <p:sp>
        <p:nvSpPr>
          <p:cNvPr id="60" name="ZoneTexte 59"/>
          <p:cNvSpPr txBox="1">
            <a:spLocks noChangeArrowheads="1"/>
          </p:cNvSpPr>
          <p:nvPr/>
        </p:nvSpPr>
        <p:spPr bwMode="auto">
          <a:xfrm>
            <a:off x="4589755" y="3358025"/>
            <a:ext cx="5619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50" i="1" u="sng">
                <a:latin typeface="Calibri" pitchFamily="34" charset="0"/>
              </a:rPr>
              <a:t>Saclay</a:t>
            </a: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5888219" y="1755600"/>
            <a:ext cx="676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50" i="1" u="sng">
                <a:latin typeface="Calibri" pitchFamily="34" charset="0"/>
              </a:rPr>
              <a:t>Roissy</a:t>
            </a:r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6601393" y="1889172"/>
            <a:ext cx="101758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50" i="1" u="sng" dirty="0">
                <a:latin typeface="Calibri" pitchFamily="34" charset="0"/>
              </a:rPr>
              <a:t>Disney/Val d’Europe</a:t>
            </a:r>
          </a:p>
        </p:txBody>
      </p:sp>
      <p:sp>
        <p:nvSpPr>
          <p:cNvPr id="42" name="Ellipse 41"/>
          <p:cNvSpPr/>
          <p:nvPr/>
        </p:nvSpPr>
        <p:spPr>
          <a:xfrm>
            <a:off x="5065713" y="3409950"/>
            <a:ext cx="185737" cy="198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720947" y="2556938"/>
            <a:ext cx="157163" cy="12541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693960" y="3290392"/>
            <a:ext cx="184150" cy="198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1" name="ZoneTexte 90"/>
          <p:cNvSpPr txBox="1">
            <a:spLocks noChangeArrowheads="1"/>
          </p:cNvSpPr>
          <p:nvPr/>
        </p:nvSpPr>
        <p:spPr bwMode="auto">
          <a:xfrm rot="4284185">
            <a:off x="5845271" y="3942522"/>
            <a:ext cx="50879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Seine</a:t>
            </a:r>
          </a:p>
        </p:txBody>
      </p:sp>
      <p:sp>
        <p:nvSpPr>
          <p:cNvPr id="92" name="ZoneTexte 91"/>
          <p:cNvSpPr txBox="1">
            <a:spLocks noChangeArrowheads="1"/>
          </p:cNvSpPr>
          <p:nvPr/>
        </p:nvSpPr>
        <p:spPr bwMode="auto">
          <a:xfrm rot="1229212">
            <a:off x="3943622" y="2000630"/>
            <a:ext cx="5283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Seine</a:t>
            </a:r>
          </a:p>
        </p:txBody>
      </p:sp>
      <p:sp>
        <p:nvSpPr>
          <p:cNvPr id="93" name="ZoneTexte 92"/>
          <p:cNvSpPr txBox="1">
            <a:spLocks noChangeArrowheads="1"/>
          </p:cNvSpPr>
          <p:nvPr/>
        </p:nvSpPr>
        <p:spPr bwMode="auto">
          <a:xfrm rot="20772105">
            <a:off x="7076910" y="2277723"/>
            <a:ext cx="6762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Marne</a:t>
            </a:r>
          </a:p>
        </p:txBody>
      </p:sp>
      <p:sp>
        <p:nvSpPr>
          <p:cNvPr id="94" name="ZoneTexte 93"/>
          <p:cNvSpPr txBox="1">
            <a:spLocks noChangeArrowheads="1"/>
          </p:cNvSpPr>
          <p:nvPr/>
        </p:nvSpPr>
        <p:spPr bwMode="auto">
          <a:xfrm rot="19116881">
            <a:off x="5118683" y="1497428"/>
            <a:ext cx="429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Oise</a:t>
            </a:r>
          </a:p>
        </p:txBody>
      </p:sp>
      <p:sp>
        <p:nvSpPr>
          <p:cNvPr id="2" name="Triangle isocèle 1"/>
          <p:cNvSpPr/>
          <p:nvPr/>
        </p:nvSpPr>
        <p:spPr>
          <a:xfrm>
            <a:off x="5815125" y="1905584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" name="Bouée 4"/>
          <p:cNvSpPr/>
          <p:nvPr/>
        </p:nvSpPr>
        <p:spPr>
          <a:xfrm>
            <a:off x="6827520" y="2286438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Losange 7"/>
          <p:cNvSpPr/>
          <p:nvPr/>
        </p:nvSpPr>
        <p:spPr>
          <a:xfrm>
            <a:off x="5275263" y="2286439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49" name="ZoneTexte 48"/>
          <p:cNvSpPr txBox="1">
            <a:spLocks noChangeArrowheads="1"/>
          </p:cNvSpPr>
          <p:nvPr/>
        </p:nvSpPr>
        <p:spPr bwMode="auto">
          <a:xfrm>
            <a:off x="5320641" y="2115278"/>
            <a:ext cx="81470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50" i="1" u="sng" dirty="0" smtClean="0">
                <a:latin typeface="Calibri" pitchFamily="34" charset="0"/>
              </a:rPr>
              <a:t>Saint Denis</a:t>
            </a:r>
            <a:endParaRPr lang="fr-FR" sz="1050" i="1" u="sng" dirty="0">
              <a:latin typeface="Calibri" pitchFamily="34" charset="0"/>
            </a:endParaRPr>
          </a:p>
        </p:txBody>
      </p:sp>
      <p:sp>
        <p:nvSpPr>
          <p:cNvPr id="9" name="Éclair 8"/>
          <p:cNvSpPr/>
          <p:nvPr/>
        </p:nvSpPr>
        <p:spPr>
          <a:xfrm>
            <a:off x="5698409" y="1601222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575113" y="570970"/>
            <a:ext cx="564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Paris, ville mondiale se recompose et s’organise à l’échelle régionale</a:t>
            </a:r>
            <a:endParaRPr lang="fr-FR" sz="1400" dirty="0"/>
          </a:p>
        </p:txBody>
      </p:sp>
      <p:sp>
        <p:nvSpPr>
          <p:cNvPr id="52" name="Bouée 51"/>
          <p:cNvSpPr/>
          <p:nvPr/>
        </p:nvSpPr>
        <p:spPr>
          <a:xfrm>
            <a:off x="736828" y="5145254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53" name="ZoneTexte 58"/>
          <p:cNvSpPr txBox="1">
            <a:spLocks noChangeArrowheads="1"/>
          </p:cNvSpPr>
          <p:nvPr/>
        </p:nvSpPr>
        <p:spPr bwMode="auto">
          <a:xfrm>
            <a:off x="994653" y="4962719"/>
            <a:ext cx="228903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Développement d’un pôle touristique de niveau mondial </a:t>
            </a:r>
          </a:p>
        </p:txBody>
      </p:sp>
      <p:sp>
        <p:nvSpPr>
          <p:cNvPr id="54" name="Losange 53"/>
          <p:cNvSpPr/>
          <p:nvPr/>
        </p:nvSpPr>
        <p:spPr>
          <a:xfrm>
            <a:off x="720947" y="4452632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6" name="Triangle isocèle 55"/>
          <p:cNvSpPr/>
          <p:nvPr/>
        </p:nvSpPr>
        <p:spPr>
          <a:xfrm>
            <a:off x="733427" y="3838346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9" name="ZoneTexte 58"/>
          <p:cNvSpPr txBox="1">
            <a:spLocks noChangeArrowheads="1"/>
          </p:cNvSpPr>
          <p:nvPr/>
        </p:nvSpPr>
        <p:spPr bwMode="auto">
          <a:xfrm>
            <a:off x="994653" y="3693518"/>
            <a:ext cx="22890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Hub aéroportuaire de niveau mondial</a:t>
            </a:r>
          </a:p>
        </p:txBody>
      </p:sp>
      <p:sp>
        <p:nvSpPr>
          <p:cNvPr id="61" name="ZoneTexte 60"/>
          <p:cNvSpPr txBox="1">
            <a:spLocks noChangeArrowheads="1"/>
          </p:cNvSpPr>
          <p:nvPr/>
        </p:nvSpPr>
        <p:spPr bwMode="auto">
          <a:xfrm>
            <a:off x="994653" y="4350319"/>
            <a:ext cx="22890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Centre majeur des JO Paris 2024</a:t>
            </a:r>
          </a:p>
        </p:txBody>
      </p:sp>
      <p:sp>
        <p:nvSpPr>
          <p:cNvPr id="62" name="Éclair 61"/>
          <p:cNvSpPr/>
          <p:nvPr/>
        </p:nvSpPr>
        <p:spPr>
          <a:xfrm>
            <a:off x="783445" y="5819916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63" name="ZoneTexte 62"/>
          <p:cNvSpPr txBox="1">
            <a:spLocks noChangeArrowheads="1"/>
          </p:cNvSpPr>
          <p:nvPr/>
        </p:nvSpPr>
        <p:spPr bwMode="auto">
          <a:xfrm>
            <a:off x="994653" y="5730039"/>
            <a:ext cx="228903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Projet abandonné d’aménagement d’un </a:t>
            </a:r>
            <a:r>
              <a:rPr lang="fr-FR" sz="1400" dirty="0" err="1" smtClean="0">
                <a:latin typeface="Calibri" pitchFamily="34" charset="0"/>
              </a:rPr>
              <a:t>mega</a:t>
            </a:r>
            <a:r>
              <a:rPr lang="fr-FR" sz="1400" dirty="0" smtClean="0">
                <a:latin typeface="Calibri" pitchFamily="34" charset="0"/>
              </a:rPr>
              <a:t> complexe de loisirs </a:t>
            </a:r>
          </a:p>
        </p:txBody>
      </p:sp>
      <p:sp>
        <p:nvSpPr>
          <p:cNvPr id="64" name="Ellipse 63"/>
          <p:cNvSpPr/>
          <p:nvPr/>
        </p:nvSpPr>
        <p:spPr>
          <a:xfrm>
            <a:off x="654890" y="1511351"/>
            <a:ext cx="261226" cy="2442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5" name="ZoneTexte 43"/>
          <p:cNvSpPr txBox="1">
            <a:spLocks noChangeArrowheads="1"/>
          </p:cNvSpPr>
          <p:nvPr/>
        </p:nvSpPr>
        <p:spPr bwMode="auto">
          <a:xfrm>
            <a:off x="953015" y="1474816"/>
            <a:ext cx="27082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Paris capitale</a:t>
            </a:r>
            <a:endParaRPr lang="fr-FR" sz="1400" dirty="0">
              <a:latin typeface="Calibri" pitchFamily="34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654890" y="2017209"/>
            <a:ext cx="294697" cy="333155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7" name="ZoneTexte 43"/>
          <p:cNvSpPr txBox="1">
            <a:spLocks noChangeArrowheads="1"/>
          </p:cNvSpPr>
          <p:nvPr/>
        </p:nvSpPr>
        <p:spPr bwMode="auto">
          <a:xfrm>
            <a:off x="977656" y="2061417"/>
            <a:ext cx="1759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</a:rPr>
              <a:t>Paris Métropole</a:t>
            </a:r>
            <a:endParaRPr lang="fr-FR" sz="14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94087" y="1219200"/>
            <a:ext cx="4239422" cy="333468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95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38" grpId="0" animBg="1"/>
      <p:bldP spid="32" grpId="0" animBg="1"/>
      <p:bldP spid="34" grpId="0" animBg="1"/>
      <p:bldP spid="2068" grpId="0"/>
      <p:bldP spid="2073" grpId="0"/>
      <p:bldP spid="60" grpId="0"/>
      <p:bldP spid="27" grpId="0"/>
      <p:bldP spid="31" grpId="0"/>
      <p:bldP spid="42" grpId="0" animBg="1"/>
      <p:bldP spid="88" grpId="0" animBg="1"/>
      <p:bldP spid="89" grpId="0" animBg="1"/>
      <p:bldP spid="2" grpId="0" animBg="1"/>
      <p:bldP spid="5" grpId="0" animBg="1"/>
      <p:bldP spid="8" grpId="0" animBg="1"/>
      <p:bldP spid="49" grpId="0"/>
      <p:bldP spid="9" grpId="0" animBg="1"/>
      <p:bldP spid="10" grpId="0"/>
      <p:bldP spid="52" grpId="0" animBg="1"/>
      <p:bldP spid="53" grpId="0"/>
      <p:bldP spid="54" grpId="0" animBg="1"/>
      <p:bldP spid="56" grpId="0" animBg="1"/>
      <p:bldP spid="59" grpId="0"/>
      <p:bldP spid="61" grpId="0"/>
      <p:bldP spid="62" grpId="0" animBg="1"/>
      <p:bldP spid="63" grpId="0"/>
      <p:bldP spid="64" grpId="0" animBg="1"/>
      <p:bldP spid="65" grpId="0"/>
      <p:bldP spid="66" grpId="0" animBg="1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rme libre 27"/>
          <p:cNvSpPr/>
          <p:nvPr/>
        </p:nvSpPr>
        <p:spPr>
          <a:xfrm>
            <a:off x="3805464" y="2104616"/>
            <a:ext cx="2294204" cy="2270916"/>
          </a:xfrm>
          <a:custGeom>
            <a:avLst/>
            <a:gdLst>
              <a:gd name="connsiteX0" fmla="*/ 0 w 6192456"/>
              <a:gd name="connsiteY0" fmla="*/ 0 h 3445397"/>
              <a:gd name="connsiteX1" fmla="*/ 2558005 w 6192456"/>
              <a:gd name="connsiteY1" fmla="*/ 1088020 h 3445397"/>
              <a:gd name="connsiteX2" fmla="*/ 3102015 w 6192456"/>
              <a:gd name="connsiteY2" fmla="*/ 1875099 h 3445397"/>
              <a:gd name="connsiteX3" fmla="*/ 3426106 w 6192456"/>
              <a:gd name="connsiteY3" fmla="*/ 2731625 h 3445397"/>
              <a:gd name="connsiteX4" fmla="*/ 4467828 w 6192456"/>
              <a:gd name="connsiteY4" fmla="*/ 3402957 h 3445397"/>
              <a:gd name="connsiteX5" fmla="*/ 6192456 w 6192456"/>
              <a:gd name="connsiteY5" fmla="*/ 2986268 h 3445397"/>
              <a:gd name="connsiteX0" fmla="*/ 0 w 4467828"/>
              <a:gd name="connsiteY0" fmla="*/ 0 h 3402957"/>
              <a:gd name="connsiteX1" fmla="*/ 2558005 w 4467828"/>
              <a:gd name="connsiteY1" fmla="*/ 1088020 h 3402957"/>
              <a:gd name="connsiteX2" fmla="*/ 3102015 w 4467828"/>
              <a:gd name="connsiteY2" fmla="*/ 1875099 h 3402957"/>
              <a:gd name="connsiteX3" fmla="*/ 3426106 w 4467828"/>
              <a:gd name="connsiteY3" fmla="*/ 2731625 h 3402957"/>
              <a:gd name="connsiteX4" fmla="*/ 4467828 w 4467828"/>
              <a:gd name="connsiteY4" fmla="*/ 3402957 h 3402957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2769761"/>
              <a:gd name="connsiteY0" fmla="*/ 0 h 2671664"/>
              <a:gd name="connsiteX1" fmla="*/ 1425961 w 2769761"/>
              <a:gd name="connsiteY1" fmla="*/ 626609 h 2671664"/>
              <a:gd name="connsiteX2" fmla="*/ 1969971 w 2769761"/>
              <a:gd name="connsiteY2" fmla="*/ 1413688 h 2671664"/>
              <a:gd name="connsiteX3" fmla="*/ 2294062 w 2769761"/>
              <a:gd name="connsiteY3" fmla="*/ 2270214 h 2671664"/>
              <a:gd name="connsiteX4" fmla="*/ 2769761 w 2769761"/>
              <a:gd name="connsiteY4" fmla="*/ 2671664 h 2671664"/>
              <a:gd name="connsiteX0" fmla="*/ 0 w 2294062"/>
              <a:gd name="connsiteY0" fmla="*/ 0 h 2270214"/>
              <a:gd name="connsiteX1" fmla="*/ 1425961 w 2294062"/>
              <a:gd name="connsiteY1" fmla="*/ 626609 h 2270214"/>
              <a:gd name="connsiteX2" fmla="*/ 1969971 w 2294062"/>
              <a:gd name="connsiteY2" fmla="*/ 1413688 h 2270214"/>
              <a:gd name="connsiteX3" fmla="*/ 2294062 w 2294062"/>
              <a:gd name="connsiteY3" fmla="*/ 2270214 h 227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4062" h="2270214">
                <a:moveTo>
                  <a:pt x="0" y="0"/>
                </a:moveTo>
                <a:cubicBezTo>
                  <a:pt x="1020501" y="387751"/>
                  <a:pt x="1097633" y="390994"/>
                  <a:pt x="1425961" y="626609"/>
                </a:cubicBezTo>
                <a:cubicBezTo>
                  <a:pt x="1754289" y="862224"/>
                  <a:pt x="1825287" y="1139754"/>
                  <a:pt x="1969971" y="1413688"/>
                </a:cubicBezTo>
                <a:cubicBezTo>
                  <a:pt x="2114655" y="1687622"/>
                  <a:pt x="2160764" y="2060551"/>
                  <a:pt x="2294062" y="2270214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162550" y="3006725"/>
            <a:ext cx="149225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041900" y="2701925"/>
            <a:ext cx="157163" cy="1254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275263" y="2765425"/>
            <a:ext cx="139700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5564178" y="2234293"/>
            <a:ext cx="2127896" cy="835227"/>
          </a:xfrm>
          <a:custGeom>
            <a:avLst/>
            <a:gdLst>
              <a:gd name="connsiteX0" fmla="*/ 3507129 w 3507129"/>
              <a:gd name="connsiteY0" fmla="*/ 0 h 1196051"/>
              <a:gd name="connsiteX1" fmla="*/ 1111169 w 3507129"/>
              <a:gd name="connsiteY1" fmla="*/ 590309 h 1196051"/>
              <a:gd name="connsiteX2" fmla="*/ 729205 w 3507129"/>
              <a:gd name="connsiteY2" fmla="*/ 1099595 h 1196051"/>
              <a:gd name="connsiteX3" fmla="*/ 0 w 3507129"/>
              <a:gd name="connsiteY3" fmla="*/ 1169043 h 1196051"/>
              <a:gd name="connsiteX0" fmla="*/ 1852340 w 1852340"/>
              <a:gd name="connsiteY0" fmla="*/ 0 h 786924"/>
              <a:gd name="connsiteX1" fmla="*/ 1111169 w 1852340"/>
              <a:gd name="connsiteY1" fmla="*/ 198727 h 786924"/>
              <a:gd name="connsiteX2" fmla="*/ 729205 w 1852340"/>
              <a:gd name="connsiteY2" fmla="*/ 708013 h 786924"/>
              <a:gd name="connsiteX3" fmla="*/ 0 w 1852340"/>
              <a:gd name="connsiteY3" fmla="*/ 777461 h 786924"/>
              <a:gd name="connsiteX0" fmla="*/ 1852340 w 1852340"/>
              <a:gd name="connsiteY0" fmla="*/ 0 h 786925"/>
              <a:gd name="connsiteX1" fmla="*/ 1111169 w 1852340"/>
              <a:gd name="connsiteY1" fmla="*/ 198727 h 786925"/>
              <a:gd name="connsiteX2" fmla="*/ 729205 w 1852340"/>
              <a:gd name="connsiteY2" fmla="*/ 708013 h 786925"/>
              <a:gd name="connsiteX3" fmla="*/ 0 w 1852340"/>
              <a:gd name="connsiteY3" fmla="*/ 777461 h 786925"/>
              <a:gd name="connsiteX0" fmla="*/ 2043948 w 2043948"/>
              <a:gd name="connsiteY0" fmla="*/ 0 h 830434"/>
              <a:gd name="connsiteX1" fmla="*/ 1111169 w 2043948"/>
              <a:gd name="connsiteY1" fmla="*/ 242236 h 830434"/>
              <a:gd name="connsiteX2" fmla="*/ 729205 w 2043948"/>
              <a:gd name="connsiteY2" fmla="*/ 751522 h 830434"/>
              <a:gd name="connsiteX3" fmla="*/ 0 w 2043948"/>
              <a:gd name="connsiteY3" fmla="*/ 820970 h 830434"/>
              <a:gd name="connsiteX0" fmla="*/ 2128103 w 2128103"/>
              <a:gd name="connsiteY0" fmla="*/ 0 h 834582"/>
              <a:gd name="connsiteX1" fmla="*/ 1195324 w 2128103"/>
              <a:gd name="connsiteY1" fmla="*/ 242236 h 834582"/>
              <a:gd name="connsiteX2" fmla="*/ 813360 w 2128103"/>
              <a:gd name="connsiteY2" fmla="*/ 751522 h 834582"/>
              <a:gd name="connsiteX3" fmla="*/ 0 w 2128103"/>
              <a:gd name="connsiteY3" fmla="*/ 826576 h 83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8103" h="834582">
                <a:moveTo>
                  <a:pt x="2128103" y="0"/>
                </a:moveTo>
                <a:cubicBezTo>
                  <a:pt x="1161616" y="203521"/>
                  <a:pt x="1414448" y="116982"/>
                  <a:pt x="1195324" y="242236"/>
                </a:cubicBezTo>
                <a:cubicBezTo>
                  <a:pt x="976200" y="367490"/>
                  <a:pt x="998555" y="655066"/>
                  <a:pt x="813360" y="751522"/>
                </a:cubicBezTo>
                <a:cubicBezTo>
                  <a:pt x="628165" y="847978"/>
                  <a:pt x="272005" y="840080"/>
                  <a:pt x="0" y="826576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4687887" y="1288688"/>
            <a:ext cx="927689" cy="1176700"/>
          </a:xfrm>
          <a:custGeom>
            <a:avLst/>
            <a:gdLst>
              <a:gd name="connsiteX0" fmla="*/ 1458410 w 1458410"/>
              <a:gd name="connsiteY0" fmla="*/ 0 h 1620456"/>
              <a:gd name="connsiteX1" fmla="*/ 486137 w 1458410"/>
              <a:gd name="connsiteY1" fmla="*/ 833377 h 1620456"/>
              <a:gd name="connsiteX2" fmla="*/ 0 w 1458410"/>
              <a:gd name="connsiteY2" fmla="*/ 1620456 h 1620456"/>
              <a:gd name="connsiteX0" fmla="*/ 927370 w 927370"/>
              <a:gd name="connsiteY0" fmla="*/ 0 h 1176423"/>
              <a:gd name="connsiteX1" fmla="*/ 486137 w 927370"/>
              <a:gd name="connsiteY1" fmla="*/ 389344 h 1176423"/>
              <a:gd name="connsiteX2" fmla="*/ 0 w 927370"/>
              <a:gd name="connsiteY2" fmla="*/ 1176423 h 1176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7370" h="1176423">
                <a:moveTo>
                  <a:pt x="927370" y="0"/>
                </a:moveTo>
                <a:cubicBezTo>
                  <a:pt x="562767" y="281650"/>
                  <a:pt x="729205" y="119268"/>
                  <a:pt x="486137" y="389344"/>
                </a:cubicBezTo>
                <a:cubicBezTo>
                  <a:pt x="243069" y="659420"/>
                  <a:pt x="121534" y="917921"/>
                  <a:pt x="0" y="1176423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5141913" y="2557463"/>
            <a:ext cx="598487" cy="5953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398963" y="1852613"/>
            <a:ext cx="2117725" cy="2058987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68" name="ZoneTexte 43"/>
          <p:cNvSpPr txBox="1">
            <a:spLocks noChangeArrowheads="1"/>
          </p:cNvSpPr>
          <p:nvPr/>
        </p:nvSpPr>
        <p:spPr bwMode="auto">
          <a:xfrm>
            <a:off x="622779" y="2020310"/>
            <a:ext cx="2708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>
                <a:latin typeface="Calibri" pitchFamily="34" charset="0"/>
              </a:rPr>
              <a:t>Des pôles tertiaires de niveau mondial.</a:t>
            </a:r>
          </a:p>
        </p:txBody>
      </p:sp>
      <p:sp>
        <p:nvSpPr>
          <p:cNvPr id="2073" name="ZoneTexte 58"/>
          <p:cNvSpPr txBox="1">
            <a:spLocks noChangeArrowheads="1"/>
          </p:cNvSpPr>
          <p:nvPr/>
        </p:nvSpPr>
        <p:spPr bwMode="auto">
          <a:xfrm>
            <a:off x="642200" y="2318494"/>
            <a:ext cx="22890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>
                <a:latin typeface="Calibri" pitchFamily="34" charset="0"/>
              </a:rPr>
              <a:t>Un haut lieu de la recherche et de l’innovation</a:t>
            </a:r>
          </a:p>
        </p:txBody>
      </p:sp>
      <p:sp>
        <p:nvSpPr>
          <p:cNvPr id="60" name="ZoneTexte 59"/>
          <p:cNvSpPr txBox="1">
            <a:spLocks noChangeArrowheads="1"/>
          </p:cNvSpPr>
          <p:nvPr/>
        </p:nvSpPr>
        <p:spPr bwMode="auto">
          <a:xfrm>
            <a:off x="4589755" y="3358025"/>
            <a:ext cx="5619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50" i="1" u="sng">
                <a:latin typeface="Calibri" pitchFamily="34" charset="0"/>
              </a:rPr>
              <a:t>Saclay</a:t>
            </a:r>
          </a:p>
        </p:txBody>
      </p:sp>
      <p:sp>
        <p:nvSpPr>
          <p:cNvPr id="27" name="ZoneTexte 26"/>
          <p:cNvSpPr txBox="1">
            <a:spLocks noChangeArrowheads="1"/>
          </p:cNvSpPr>
          <p:nvPr/>
        </p:nvSpPr>
        <p:spPr bwMode="auto">
          <a:xfrm>
            <a:off x="5888219" y="1755600"/>
            <a:ext cx="676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50" i="1" u="sng">
                <a:latin typeface="Calibri" pitchFamily="34" charset="0"/>
              </a:rPr>
              <a:t>Roissy</a:t>
            </a:r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6601393" y="1889172"/>
            <a:ext cx="101758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50" i="1" u="sng" dirty="0">
                <a:latin typeface="Calibri" pitchFamily="34" charset="0"/>
              </a:rPr>
              <a:t>Disney/Val d’Europe</a:t>
            </a:r>
          </a:p>
        </p:txBody>
      </p:sp>
      <p:sp>
        <p:nvSpPr>
          <p:cNvPr id="42" name="Ellipse 41"/>
          <p:cNvSpPr/>
          <p:nvPr/>
        </p:nvSpPr>
        <p:spPr>
          <a:xfrm>
            <a:off x="5065713" y="3409950"/>
            <a:ext cx="185737" cy="1984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364039" y="2083398"/>
            <a:ext cx="157163" cy="12541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350545" y="2357920"/>
            <a:ext cx="184150" cy="1984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1" name="ZoneTexte 90"/>
          <p:cNvSpPr txBox="1">
            <a:spLocks noChangeArrowheads="1"/>
          </p:cNvSpPr>
          <p:nvPr/>
        </p:nvSpPr>
        <p:spPr bwMode="auto">
          <a:xfrm rot="4284185">
            <a:off x="5808662" y="3919392"/>
            <a:ext cx="6762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200" i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Seine</a:t>
            </a:r>
          </a:p>
        </p:txBody>
      </p:sp>
      <p:sp>
        <p:nvSpPr>
          <p:cNvPr id="92" name="ZoneTexte 91"/>
          <p:cNvSpPr txBox="1">
            <a:spLocks noChangeArrowheads="1"/>
          </p:cNvSpPr>
          <p:nvPr/>
        </p:nvSpPr>
        <p:spPr bwMode="auto">
          <a:xfrm rot="1229212">
            <a:off x="3942043" y="1913241"/>
            <a:ext cx="52832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100" i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Seine</a:t>
            </a:r>
          </a:p>
        </p:txBody>
      </p:sp>
      <p:sp>
        <p:nvSpPr>
          <p:cNvPr id="93" name="ZoneTexte 92"/>
          <p:cNvSpPr txBox="1">
            <a:spLocks noChangeArrowheads="1"/>
          </p:cNvSpPr>
          <p:nvPr/>
        </p:nvSpPr>
        <p:spPr bwMode="auto">
          <a:xfrm rot="20772105">
            <a:off x="7076910" y="2270029"/>
            <a:ext cx="676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100" i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Marne</a:t>
            </a:r>
          </a:p>
        </p:txBody>
      </p:sp>
      <p:sp>
        <p:nvSpPr>
          <p:cNvPr id="94" name="ZoneTexte 93"/>
          <p:cNvSpPr txBox="1">
            <a:spLocks noChangeArrowheads="1"/>
          </p:cNvSpPr>
          <p:nvPr/>
        </p:nvSpPr>
        <p:spPr bwMode="auto">
          <a:xfrm rot="19116881">
            <a:off x="5118683" y="1489734"/>
            <a:ext cx="4292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100" i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Oise</a:t>
            </a:r>
          </a:p>
        </p:txBody>
      </p:sp>
      <p:sp>
        <p:nvSpPr>
          <p:cNvPr id="2" name="Triangle isocèle 1"/>
          <p:cNvSpPr/>
          <p:nvPr/>
        </p:nvSpPr>
        <p:spPr>
          <a:xfrm>
            <a:off x="5815125" y="1905584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" name="Bouée 4"/>
          <p:cNvSpPr/>
          <p:nvPr/>
        </p:nvSpPr>
        <p:spPr>
          <a:xfrm>
            <a:off x="6827520" y="2286438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Losange 7"/>
          <p:cNvSpPr/>
          <p:nvPr/>
        </p:nvSpPr>
        <p:spPr>
          <a:xfrm>
            <a:off x="5275263" y="2286439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49" name="ZoneTexte 48"/>
          <p:cNvSpPr txBox="1">
            <a:spLocks noChangeArrowheads="1"/>
          </p:cNvSpPr>
          <p:nvPr/>
        </p:nvSpPr>
        <p:spPr bwMode="auto">
          <a:xfrm>
            <a:off x="5320641" y="2115278"/>
            <a:ext cx="81470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50" i="1" u="sng" dirty="0" smtClean="0">
                <a:latin typeface="Calibri" pitchFamily="34" charset="0"/>
              </a:rPr>
              <a:t>Saint Denis</a:t>
            </a:r>
            <a:endParaRPr lang="fr-FR" sz="1050" i="1" u="sng" dirty="0">
              <a:latin typeface="Calibri" pitchFamily="34" charset="0"/>
            </a:endParaRPr>
          </a:p>
        </p:txBody>
      </p:sp>
      <p:sp>
        <p:nvSpPr>
          <p:cNvPr id="9" name="Éclair 8"/>
          <p:cNvSpPr/>
          <p:nvPr/>
        </p:nvSpPr>
        <p:spPr>
          <a:xfrm>
            <a:off x="5698409" y="1601222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767146" y="554721"/>
            <a:ext cx="4860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Paris, ville mondiale se recompose et s’organise à l’échelle régionale</a:t>
            </a:r>
            <a:endParaRPr lang="fr-FR" sz="1200" dirty="0"/>
          </a:p>
        </p:txBody>
      </p:sp>
      <p:sp>
        <p:nvSpPr>
          <p:cNvPr id="52" name="Bouée 51"/>
          <p:cNvSpPr/>
          <p:nvPr/>
        </p:nvSpPr>
        <p:spPr>
          <a:xfrm>
            <a:off x="370698" y="3574714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53" name="ZoneTexte 58"/>
          <p:cNvSpPr txBox="1">
            <a:spLocks noChangeArrowheads="1"/>
          </p:cNvSpPr>
          <p:nvPr/>
        </p:nvSpPr>
        <p:spPr bwMode="auto">
          <a:xfrm>
            <a:off x="622629" y="3539628"/>
            <a:ext cx="22890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Développement d’un pôle touristique de niveau mondial </a:t>
            </a:r>
          </a:p>
        </p:txBody>
      </p:sp>
      <p:sp>
        <p:nvSpPr>
          <p:cNvPr id="54" name="Losange 53"/>
          <p:cNvSpPr/>
          <p:nvPr/>
        </p:nvSpPr>
        <p:spPr>
          <a:xfrm>
            <a:off x="384145" y="3213112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6" name="Triangle isocèle 55"/>
          <p:cNvSpPr/>
          <p:nvPr/>
        </p:nvSpPr>
        <p:spPr>
          <a:xfrm>
            <a:off x="379318" y="2813821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9" name="ZoneTexte 58"/>
          <p:cNvSpPr txBox="1">
            <a:spLocks noChangeArrowheads="1"/>
          </p:cNvSpPr>
          <p:nvPr/>
        </p:nvSpPr>
        <p:spPr bwMode="auto">
          <a:xfrm>
            <a:off x="643742" y="2752171"/>
            <a:ext cx="22890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Hub aéroportuaire de niveau mondial</a:t>
            </a:r>
          </a:p>
        </p:txBody>
      </p:sp>
      <p:sp>
        <p:nvSpPr>
          <p:cNvPr id="61" name="ZoneTexte 60"/>
          <p:cNvSpPr txBox="1">
            <a:spLocks noChangeArrowheads="1"/>
          </p:cNvSpPr>
          <p:nvPr/>
        </p:nvSpPr>
        <p:spPr bwMode="auto">
          <a:xfrm>
            <a:off x="628331" y="3190924"/>
            <a:ext cx="228903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Centre majeur des JO Paris 2024</a:t>
            </a:r>
          </a:p>
        </p:txBody>
      </p:sp>
      <p:sp>
        <p:nvSpPr>
          <p:cNvPr id="62" name="Éclair 61"/>
          <p:cNvSpPr/>
          <p:nvPr/>
        </p:nvSpPr>
        <p:spPr>
          <a:xfrm>
            <a:off x="410045" y="4170555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63" name="ZoneTexte 62"/>
          <p:cNvSpPr txBox="1">
            <a:spLocks noChangeArrowheads="1"/>
          </p:cNvSpPr>
          <p:nvPr/>
        </p:nvSpPr>
        <p:spPr bwMode="auto">
          <a:xfrm>
            <a:off x="642200" y="4109409"/>
            <a:ext cx="22890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Projet abandonné d’aménagement d’un </a:t>
            </a:r>
            <a:r>
              <a:rPr lang="fr-FR" sz="1100" dirty="0" err="1" smtClean="0">
                <a:latin typeface="Calibri" pitchFamily="34" charset="0"/>
              </a:rPr>
              <a:t>mega</a:t>
            </a:r>
            <a:r>
              <a:rPr lang="fr-FR" sz="1100" dirty="0" smtClean="0">
                <a:latin typeface="Calibri" pitchFamily="34" charset="0"/>
              </a:rPr>
              <a:t> complexe de loisirs </a:t>
            </a:r>
          </a:p>
        </p:txBody>
      </p:sp>
      <p:sp>
        <p:nvSpPr>
          <p:cNvPr id="64" name="Ellipse 63"/>
          <p:cNvSpPr/>
          <p:nvPr/>
        </p:nvSpPr>
        <p:spPr>
          <a:xfrm>
            <a:off x="299123" y="1297506"/>
            <a:ext cx="261226" cy="2442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5" name="ZoneTexte 43"/>
          <p:cNvSpPr txBox="1">
            <a:spLocks noChangeArrowheads="1"/>
          </p:cNvSpPr>
          <p:nvPr/>
        </p:nvSpPr>
        <p:spPr bwMode="auto">
          <a:xfrm>
            <a:off x="628331" y="1291239"/>
            <a:ext cx="2708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Paris capitale</a:t>
            </a:r>
            <a:endParaRPr lang="fr-FR" sz="1100" dirty="0">
              <a:latin typeface="Calibri" pitchFamily="34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324893" y="1651135"/>
            <a:ext cx="235456" cy="269229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7" name="ZoneTexte 43"/>
          <p:cNvSpPr txBox="1">
            <a:spLocks noChangeArrowheads="1"/>
          </p:cNvSpPr>
          <p:nvPr/>
        </p:nvSpPr>
        <p:spPr bwMode="auto">
          <a:xfrm>
            <a:off x="619822" y="1634875"/>
            <a:ext cx="17599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alibri" pitchFamily="34" charset="0"/>
              </a:rPr>
              <a:t>Paris Métropole</a:t>
            </a:r>
            <a:endParaRPr lang="fr-FR" sz="11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94087" y="1219200"/>
            <a:ext cx="4239422" cy="333468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rme libre 27"/>
          <p:cNvSpPr/>
          <p:nvPr/>
        </p:nvSpPr>
        <p:spPr>
          <a:xfrm>
            <a:off x="3805464" y="2104616"/>
            <a:ext cx="2294204" cy="2270916"/>
          </a:xfrm>
          <a:custGeom>
            <a:avLst/>
            <a:gdLst>
              <a:gd name="connsiteX0" fmla="*/ 0 w 6192456"/>
              <a:gd name="connsiteY0" fmla="*/ 0 h 3445397"/>
              <a:gd name="connsiteX1" fmla="*/ 2558005 w 6192456"/>
              <a:gd name="connsiteY1" fmla="*/ 1088020 h 3445397"/>
              <a:gd name="connsiteX2" fmla="*/ 3102015 w 6192456"/>
              <a:gd name="connsiteY2" fmla="*/ 1875099 h 3445397"/>
              <a:gd name="connsiteX3" fmla="*/ 3426106 w 6192456"/>
              <a:gd name="connsiteY3" fmla="*/ 2731625 h 3445397"/>
              <a:gd name="connsiteX4" fmla="*/ 4467828 w 6192456"/>
              <a:gd name="connsiteY4" fmla="*/ 3402957 h 3445397"/>
              <a:gd name="connsiteX5" fmla="*/ 6192456 w 6192456"/>
              <a:gd name="connsiteY5" fmla="*/ 2986268 h 3445397"/>
              <a:gd name="connsiteX0" fmla="*/ 0 w 4467828"/>
              <a:gd name="connsiteY0" fmla="*/ 0 h 3402957"/>
              <a:gd name="connsiteX1" fmla="*/ 2558005 w 4467828"/>
              <a:gd name="connsiteY1" fmla="*/ 1088020 h 3402957"/>
              <a:gd name="connsiteX2" fmla="*/ 3102015 w 4467828"/>
              <a:gd name="connsiteY2" fmla="*/ 1875099 h 3402957"/>
              <a:gd name="connsiteX3" fmla="*/ 3426106 w 4467828"/>
              <a:gd name="connsiteY3" fmla="*/ 2731625 h 3402957"/>
              <a:gd name="connsiteX4" fmla="*/ 4467828 w 4467828"/>
              <a:gd name="connsiteY4" fmla="*/ 3402957 h 3402957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3901805"/>
              <a:gd name="connsiteY0" fmla="*/ 0 h 3133075"/>
              <a:gd name="connsiteX1" fmla="*/ 2558005 w 3901805"/>
              <a:gd name="connsiteY1" fmla="*/ 1088020 h 3133075"/>
              <a:gd name="connsiteX2" fmla="*/ 3102015 w 3901805"/>
              <a:gd name="connsiteY2" fmla="*/ 1875099 h 3133075"/>
              <a:gd name="connsiteX3" fmla="*/ 3426106 w 3901805"/>
              <a:gd name="connsiteY3" fmla="*/ 2731625 h 3133075"/>
              <a:gd name="connsiteX4" fmla="*/ 3901805 w 3901805"/>
              <a:gd name="connsiteY4" fmla="*/ 3133075 h 3133075"/>
              <a:gd name="connsiteX0" fmla="*/ 0 w 2769761"/>
              <a:gd name="connsiteY0" fmla="*/ 0 h 2671664"/>
              <a:gd name="connsiteX1" fmla="*/ 1425961 w 2769761"/>
              <a:gd name="connsiteY1" fmla="*/ 626609 h 2671664"/>
              <a:gd name="connsiteX2" fmla="*/ 1969971 w 2769761"/>
              <a:gd name="connsiteY2" fmla="*/ 1413688 h 2671664"/>
              <a:gd name="connsiteX3" fmla="*/ 2294062 w 2769761"/>
              <a:gd name="connsiteY3" fmla="*/ 2270214 h 2671664"/>
              <a:gd name="connsiteX4" fmla="*/ 2769761 w 2769761"/>
              <a:gd name="connsiteY4" fmla="*/ 2671664 h 2671664"/>
              <a:gd name="connsiteX0" fmla="*/ 0 w 2294062"/>
              <a:gd name="connsiteY0" fmla="*/ 0 h 2270214"/>
              <a:gd name="connsiteX1" fmla="*/ 1425961 w 2294062"/>
              <a:gd name="connsiteY1" fmla="*/ 626609 h 2270214"/>
              <a:gd name="connsiteX2" fmla="*/ 1969971 w 2294062"/>
              <a:gd name="connsiteY2" fmla="*/ 1413688 h 2270214"/>
              <a:gd name="connsiteX3" fmla="*/ 2294062 w 2294062"/>
              <a:gd name="connsiteY3" fmla="*/ 2270214 h 227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4062" h="2270214">
                <a:moveTo>
                  <a:pt x="0" y="0"/>
                </a:moveTo>
                <a:cubicBezTo>
                  <a:pt x="1020501" y="387751"/>
                  <a:pt x="1097633" y="390994"/>
                  <a:pt x="1425961" y="626609"/>
                </a:cubicBezTo>
                <a:cubicBezTo>
                  <a:pt x="1754289" y="862224"/>
                  <a:pt x="1825287" y="1139754"/>
                  <a:pt x="1969971" y="1413688"/>
                </a:cubicBezTo>
                <a:cubicBezTo>
                  <a:pt x="2114655" y="1687622"/>
                  <a:pt x="2160764" y="2060551"/>
                  <a:pt x="2294062" y="2270214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162550" y="3006725"/>
            <a:ext cx="149225" cy="1428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041900" y="2701925"/>
            <a:ext cx="157163" cy="1254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275263" y="2765425"/>
            <a:ext cx="139700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5564178" y="2234293"/>
            <a:ext cx="2127896" cy="835227"/>
          </a:xfrm>
          <a:custGeom>
            <a:avLst/>
            <a:gdLst>
              <a:gd name="connsiteX0" fmla="*/ 3507129 w 3507129"/>
              <a:gd name="connsiteY0" fmla="*/ 0 h 1196051"/>
              <a:gd name="connsiteX1" fmla="*/ 1111169 w 3507129"/>
              <a:gd name="connsiteY1" fmla="*/ 590309 h 1196051"/>
              <a:gd name="connsiteX2" fmla="*/ 729205 w 3507129"/>
              <a:gd name="connsiteY2" fmla="*/ 1099595 h 1196051"/>
              <a:gd name="connsiteX3" fmla="*/ 0 w 3507129"/>
              <a:gd name="connsiteY3" fmla="*/ 1169043 h 1196051"/>
              <a:gd name="connsiteX0" fmla="*/ 1852340 w 1852340"/>
              <a:gd name="connsiteY0" fmla="*/ 0 h 786924"/>
              <a:gd name="connsiteX1" fmla="*/ 1111169 w 1852340"/>
              <a:gd name="connsiteY1" fmla="*/ 198727 h 786924"/>
              <a:gd name="connsiteX2" fmla="*/ 729205 w 1852340"/>
              <a:gd name="connsiteY2" fmla="*/ 708013 h 786924"/>
              <a:gd name="connsiteX3" fmla="*/ 0 w 1852340"/>
              <a:gd name="connsiteY3" fmla="*/ 777461 h 786924"/>
              <a:gd name="connsiteX0" fmla="*/ 1852340 w 1852340"/>
              <a:gd name="connsiteY0" fmla="*/ 0 h 786925"/>
              <a:gd name="connsiteX1" fmla="*/ 1111169 w 1852340"/>
              <a:gd name="connsiteY1" fmla="*/ 198727 h 786925"/>
              <a:gd name="connsiteX2" fmla="*/ 729205 w 1852340"/>
              <a:gd name="connsiteY2" fmla="*/ 708013 h 786925"/>
              <a:gd name="connsiteX3" fmla="*/ 0 w 1852340"/>
              <a:gd name="connsiteY3" fmla="*/ 777461 h 786925"/>
              <a:gd name="connsiteX0" fmla="*/ 2043948 w 2043948"/>
              <a:gd name="connsiteY0" fmla="*/ 0 h 830434"/>
              <a:gd name="connsiteX1" fmla="*/ 1111169 w 2043948"/>
              <a:gd name="connsiteY1" fmla="*/ 242236 h 830434"/>
              <a:gd name="connsiteX2" fmla="*/ 729205 w 2043948"/>
              <a:gd name="connsiteY2" fmla="*/ 751522 h 830434"/>
              <a:gd name="connsiteX3" fmla="*/ 0 w 2043948"/>
              <a:gd name="connsiteY3" fmla="*/ 820970 h 830434"/>
              <a:gd name="connsiteX0" fmla="*/ 2128103 w 2128103"/>
              <a:gd name="connsiteY0" fmla="*/ 0 h 834582"/>
              <a:gd name="connsiteX1" fmla="*/ 1195324 w 2128103"/>
              <a:gd name="connsiteY1" fmla="*/ 242236 h 834582"/>
              <a:gd name="connsiteX2" fmla="*/ 813360 w 2128103"/>
              <a:gd name="connsiteY2" fmla="*/ 751522 h 834582"/>
              <a:gd name="connsiteX3" fmla="*/ 0 w 2128103"/>
              <a:gd name="connsiteY3" fmla="*/ 826576 h 83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8103" h="834582">
                <a:moveTo>
                  <a:pt x="2128103" y="0"/>
                </a:moveTo>
                <a:cubicBezTo>
                  <a:pt x="1161616" y="203521"/>
                  <a:pt x="1414448" y="116982"/>
                  <a:pt x="1195324" y="242236"/>
                </a:cubicBezTo>
                <a:cubicBezTo>
                  <a:pt x="976200" y="367490"/>
                  <a:pt x="998555" y="655066"/>
                  <a:pt x="813360" y="751522"/>
                </a:cubicBezTo>
                <a:cubicBezTo>
                  <a:pt x="628165" y="847978"/>
                  <a:pt x="272005" y="840080"/>
                  <a:pt x="0" y="826576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4687887" y="1288688"/>
            <a:ext cx="927689" cy="1176700"/>
          </a:xfrm>
          <a:custGeom>
            <a:avLst/>
            <a:gdLst>
              <a:gd name="connsiteX0" fmla="*/ 1458410 w 1458410"/>
              <a:gd name="connsiteY0" fmla="*/ 0 h 1620456"/>
              <a:gd name="connsiteX1" fmla="*/ 486137 w 1458410"/>
              <a:gd name="connsiteY1" fmla="*/ 833377 h 1620456"/>
              <a:gd name="connsiteX2" fmla="*/ 0 w 1458410"/>
              <a:gd name="connsiteY2" fmla="*/ 1620456 h 1620456"/>
              <a:gd name="connsiteX0" fmla="*/ 927370 w 927370"/>
              <a:gd name="connsiteY0" fmla="*/ 0 h 1176423"/>
              <a:gd name="connsiteX1" fmla="*/ 486137 w 927370"/>
              <a:gd name="connsiteY1" fmla="*/ 389344 h 1176423"/>
              <a:gd name="connsiteX2" fmla="*/ 0 w 927370"/>
              <a:gd name="connsiteY2" fmla="*/ 1176423 h 1176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7370" h="1176423">
                <a:moveTo>
                  <a:pt x="927370" y="0"/>
                </a:moveTo>
                <a:cubicBezTo>
                  <a:pt x="562767" y="281650"/>
                  <a:pt x="729205" y="119268"/>
                  <a:pt x="486137" y="389344"/>
                </a:cubicBezTo>
                <a:cubicBezTo>
                  <a:pt x="243069" y="659420"/>
                  <a:pt x="121534" y="917921"/>
                  <a:pt x="0" y="1176423"/>
                </a:cubicBezTo>
              </a:path>
            </a:pathLst>
          </a:cu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5141913" y="2557463"/>
            <a:ext cx="598487" cy="5953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398963" y="1852613"/>
            <a:ext cx="2117725" cy="2058987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5065713" y="3409950"/>
            <a:ext cx="185737" cy="1984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364039" y="2083398"/>
            <a:ext cx="157163" cy="125412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350545" y="2357920"/>
            <a:ext cx="184150" cy="1984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riangle isocèle 1"/>
          <p:cNvSpPr/>
          <p:nvPr/>
        </p:nvSpPr>
        <p:spPr>
          <a:xfrm>
            <a:off x="5815125" y="1905584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" name="Bouée 4"/>
          <p:cNvSpPr/>
          <p:nvPr/>
        </p:nvSpPr>
        <p:spPr>
          <a:xfrm>
            <a:off x="6827520" y="2286438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Losange 7"/>
          <p:cNvSpPr/>
          <p:nvPr/>
        </p:nvSpPr>
        <p:spPr>
          <a:xfrm>
            <a:off x="5275263" y="2286439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9" name="Éclair 8"/>
          <p:cNvSpPr/>
          <p:nvPr/>
        </p:nvSpPr>
        <p:spPr>
          <a:xfrm>
            <a:off x="5698409" y="1601222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463271" y="708477"/>
            <a:ext cx="4860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Paris, ville mondiale se recompose et s’organise à l’échelle régionale</a:t>
            </a:r>
            <a:endParaRPr lang="fr-FR" sz="1200" dirty="0"/>
          </a:p>
        </p:txBody>
      </p:sp>
      <p:sp>
        <p:nvSpPr>
          <p:cNvPr id="52" name="Bouée 51"/>
          <p:cNvSpPr/>
          <p:nvPr/>
        </p:nvSpPr>
        <p:spPr>
          <a:xfrm>
            <a:off x="370698" y="3574714"/>
            <a:ext cx="236428" cy="233119"/>
          </a:xfrm>
          <a:prstGeom prst="donu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54" name="Losange 53"/>
          <p:cNvSpPr/>
          <p:nvPr/>
        </p:nvSpPr>
        <p:spPr>
          <a:xfrm>
            <a:off x="384145" y="3213112"/>
            <a:ext cx="194311" cy="202504"/>
          </a:xfrm>
          <a:prstGeom prst="diamond">
            <a:avLst/>
          </a:prstGeom>
          <a:solidFill>
            <a:srgbClr val="00B05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56" name="Triangle isocèle 55"/>
          <p:cNvSpPr/>
          <p:nvPr/>
        </p:nvSpPr>
        <p:spPr>
          <a:xfrm>
            <a:off x="379318" y="2813821"/>
            <a:ext cx="156919" cy="17274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62" name="Éclair 61"/>
          <p:cNvSpPr/>
          <p:nvPr/>
        </p:nvSpPr>
        <p:spPr>
          <a:xfrm>
            <a:off x="410045" y="4170555"/>
            <a:ext cx="197081" cy="217514"/>
          </a:xfrm>
          <a:prstGeom prst="lightningBol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99123" y="1297506"/>
            <a:ext cx="261226" cy="2442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324893" y="1651135"/>
            <a:ext cx="235456" cy="269229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694087" y="1219200"/>
            <a:ext cx="4239422" cy="33346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148046" y="1219200"/>
            <a:ext cx="3457869" cy="33346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32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1">
              <a:lumMod val="65000"/>
            </a:schemeClr>
          </a:solidFill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147</Words>
  <Application>Microsoft Office PowerPoint</Application>
  <PresentationFormat>Affichage à l'écran (4:3)</PresentationFormat>
  <Paragraphs>37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</dc:creator>
  <cp:lastModifiedBy>LAMOTTE ALAIN</cp:lastModifiedBy>
  <cp:revision>23</cp:revision>
  <dcterms:created xsi:type="dcterms:W3CDTF">2011-09-30T09:00:06Z</dcterms:created>
  <dcterms:modified xsi:type="dcterms:W3CDTF">2019-11-21T10:31:12Z</dcterms:modified>
</cp:coreProperties>
</file>