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</p:sldIdLst>
  <p:sldSz cx="9144000" cy="6858000" type="screen4x3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2" autoAdjust="0"/>
  </p:normalViewPr>
  <p:slideViewPr>
    <p:cSldViewPr snapToGrid="0">
      <p:cViewPr>
        <p:scale>
          <a:sx n="84" d="100"/>
          <a:sy n="84" d="100"/>
        </p:scale>
        <p:origin x="1836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A6B61-253D-4F70-8940-E43B0DB406D6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113D-5776-4241-AA87-F6CFA32496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173620" y="1996633"/>
            <a:ext cx="6296628" cy="2586942"/>
          </a:xfrm>
          <a:custGeom>
            <a:avLst/>
            <a:gdLst>
              <a:gd name="connsiteX0" fmla="*/ 0 w 6296628"/>
              <a:gd name="connsiteY0" fmla="*/ 2204977 h 2586942"/>
              <a:gd name="connsiteX1" fmla="*/ 902826 w 6296628"/>
              <a:gd name="connsiteY1" fmla="*/ 1869311 h 2586942"/>
              <a:gd name="connsiteX2" fmla="*/ 1539433 w 6296628"/>
              <a:gd name="connsiteY2" fmla="*/ 816015 h 2586942"/>
              <a:gd name="connsiteX3" fmla="*/ 2233914 w 6296628"/>
              <a:gd name="connsiteY3" fmla="*/ 121534 h 2586942"/>
              <a:gd name="connsiteX4" fmla="*/ 2963119 w 6296628"/>
              <a:gd name="connsiteY4" fmla="*/ 86810 h 2586942"/>
              <a:gd name="connsiteX5" fmla="*/ 3657600 w 6296628"/>
              <a:gd name="connsiteY5" fmla="*/ 399326 h 2586942"/>
              <a:gd name="connsiteX6" fmla="*/ 4085864 w 6296628"/>
              <a:gd name="connsiteY6" fmla="*/ 677119 h 2586942"/>
              <a:gd name="connsiteX7" fmla="*/ 4629874 w 6296628"/>
              <a:gd name="connsiteY7" fmla="*/ 1082233 h 2586942"/>
              <a:gd name="connsiteX8" fmla="*/ 5220183 w 6296628"/>
              <a:gd name="connsiteY8" fmla="*/ 1857737 h 2586942"/>
              <a:gd name="connsiteX9" fmla="*/ 5555848 w 6296628"/>
              <a:gd name="connsiteY9" fmla="*/ 2181828 h 2586942"/>
              <a:gd name="connsiteX10" fmla="*/ 6053560 w 6296628"/>
              <a:gd name="connsiteY10" fmla="*/ 2517494 h 2586942"/>
              <a:gd name="connsiteX11" fmla="*/ 6296628 w 6296628"/>
              <a:gd name="connsiteY11" fmla="*/ 2586942 h 258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96628" h="2586942">
                <a:moveTo>
                  <a:pt x="0" y="2204977"/>
                </a:moveTo>
                <a:cubicBezTo>
                  <a:pt x="323127" y="2152891"/>
                  <a:pt x="646254" y="2100805"/>
                  <a:pt x="902826" y="1869311"/>
                </a:cubicBezTo>
                <a:cubicBezTo>
                  <a:pt x="1159398" y="1637817"/>
                  <a:pt x="1317585" y="1107311"/>
                  <a:pt x="1539433" y="816015"/>
                </a:cubicBezTo>
                <a:cubicBezTo>
                  <a:pt x="1761281" y="524719"/>
                  <a:pt x="1996633" y="243068"/>
                  <a:pt x="2233914" y="121534"/>
                </a:cubicBezTo>
                <a:cubicBezTo>
                  <a:pt x="2471195" y="0"/>
                  <a:pt x="2725838" y="40511"/>
                  <a:pt x="2963119" y="86810"/>
                </a:cubicBezTo>
                <a:cubicBezTo>
                  <a:pt x="3200400" y="133109"/>
                  <a:pt x="3470476" y="300941"/>
                  <a:pt x="3657600" y="399326"/>
                </a:cubicBezTo>
                <a:cubicBezTo>
                  <a:pt x="3844724" y="497711"/>
                  <a:pt x="3923818" y="563301"/>
                  <a:pt x="4085864" y="677119"/>
                </a:cubicBezTo>
                <a:cubicBezTo>
                  <a:pt x="4247910" y="790937"/>
                  <a:pt x="4440821" y="885463"/>
                  <a:pt x="4629874" y="1082233"/>
                </a:cubicBezTo>
                <a:cubicBezTo>
                  <a:pt x="4818927" y="1279003"/>
                  <a:pt x="5065854" y="1674471"/>
                  <a:pt x="5220183" y="1857737"/>
                </a:cubicBezTo>
                <a:cubicBezTo>
                  <a:pt x="5374512" y="2041003"/>
                  <a:pt x="5416952" y="2071869"/>
                  <a:pt x="5555848" y="2181828"/>
                </a:cubicBezTo>
                <a:cubicBezTo>
                  <a:pt x="5694744" y="2291788"/>
                  <a:pt x="5930097" y="2449975"/>
                  <a:pt x="6053560" y="2517494"/>
                </a:cubicBezTo>
                <a:cubicBezTo>
                  <a:pt x="6177023" y="2585013"/>
                  <a:pt x="6236825" y="2585977"/>
                  <a:pt x="6296628" y="258694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9552" y="332656"/>
            <a:ext cx="360040" cy="36004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0800000">
            <a:off x="1979712" y="3645024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1763688" y="1268760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625757" y="2748972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025807" y="2101272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150251" y="251344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987955" y="1680193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716308" y="2782619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629321" y="2153913"/>
            <a:ext cx="114300" cy="103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3714874" y="2571874"/>
            <a:ext cx="584052" cy="771525"/>
          </a:xfrm>
          <a:custGeom>
            <a:avLst/>
            <a:gdLst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771525 w 942975"/>
              <a:gd name="connsiteY2" fmla="*/ 714375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463877 w 942975"/>
              <a:gd name="connsiteY2" fmla="*/ 517822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584052"/>
              <a:gd name="connsiteY0" fmla="*/ 0 h 771525"/>
              <a:gd name="connsiteX1" fmla="*/ 584052 w 584052"/>
              <a:gd name="connsiteY1" fmla="*/ 234030 h 771525"/>
              <a:gd name="connsiteX2" fmla="*/ 463877 w 584052"/>
              <a:gd name="connsiteY2" fmla="*/ 517822 h 771525"/>
              <a:gd name="connsiteX3" fmla="*/ 333375 w 584052"/>
              <a:gd name="connsiteY3" fmla="*/ 771525 h 771525"/>
              <a:gd name="connsiteX4" fmla="*/ 0 w 584052"/>
              <a:gd name="connsiteY4" fmla="*/ 647700 h 771525"/>
              <a:gd name="connsiteX5" fmla="*/ 257175 w 584052"/>
              <a:gd name="connsiteY5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052" h="771525">
                <a:moveTo>
                  <a:pt x="257175" y="0"/>
                </a:moveTo>
                <a:lnTo>
                  <a:pt x="584052" y="234030"/>
                </a:lnTo>
                <a:lnTo>
                  <a:pt x="463877" y="517822"/>
                </a:lnTo>
                <a:lnTo>
                  <a:pt x="333375" y="771525"/>
                </a:lnTo>
                <a:lnTo>
                  <a:pt x="0" y="647700"/>
                </a:lnTo>
                <a:lnTo>
                  <a:pt x="257175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toile à 5 branches 32"/>
          <p:cNvSpPr/>
          <p:nvPr/>
        </p:nvSpPr>
        <p:spPr>
          <a:xfrm>
            <a:off x="4733925" y="2514600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5 branches 33"/>
          <p:cNvSpPr/>
          <p:nvPr/>
        </p:nvSpPr>
        <p:spPr>
          <a:xfrm>
            <a:off x="5067159" y="78418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3486150" y="1533525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Hexagone 36"/>
          <p:cNvSpPr/>
          <p:nvPr/>
        </p:nvSpPr>
        <p:spPr>
          <a:xfrm>
            <a:off x="4927143" y="3571671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Hexagone 37"/>
          <p:cNvSpPr/>
          <p:nvPr/>
        </p:nvSpPr>
        <p:spPr>
          <a:xfrm>
            <a:off x="3732328" y="188646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3708750" y="1388679"/>
            <a:ext cx="6919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G.</a:t>
            </a:r>
            <a:endParaRPr lang="fr-FR" sz="1100" i="1" dirty="0"/>
          </a:p>
        </p:txBody>
      </p:sp>
      <p:sp>
        <p:nvSpPr>
          <p:cNvPr id="41" name="Hexagone 40"/>
          <p:cNvSpPr/>
          <p:nvPr/>
        </p:nvSpPr>
        <p:spPr>
          <a:xfrm>
            <a:off x="4723582" y="57298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4120006" y="526225"/>
            <a:ext cx="7416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des Sciences</a:t>
            </a:r>
            <a:endParaRPr lang="fr-FR" sz="1100" i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570708" y="80010"/>
            <a:ext cx="9844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La Défense</a:t>
            </a:r>
            <a:endParaRPr lang="fr-FR" sz="1100" b="1" i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4893809" y="2410567"/>
            <a:ext cx="696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B.</a:t>
            </a:r>
            <a:endParaRPr lang="fr-FR" sz="1100" i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2057948" y="3748140"/>
            <a:ext cx="9061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Porte des expositions</a:t>
            </a:r>
            <a:endParaRPr lang="fr-FR" sz="1100" i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1979689" y="1173786"/>
            <a:ext cx="984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Palais des Congrès</a:t>
            </a:r>
            <a:endParaRPr lang="fr-FR" sz="1100" i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4575702" y="3440827"/>
            <a:ext cx="454416" cy="261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BNF</a:t>
            </a:r>
            <a:endParaRPr lang="fr-FR" sz="1100" i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2442519" y="2541372"/>
            <a:ext cx="659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Unesco</a:t>
            </a:r>
            <a:endParaRPr lang="fr-FR" sz="1100" i="1" dirty="0"/>
          </a:p>
        </p:txBody>
      </p:sp>
      <p:sp>
        <p:nvSpPr>
          <p:cNvPr id="56" name="Rectangle 55"/>
          <p:cNvSpPr/>
          <p:nvPr/>
        </p:nvSpPr>
        <p:spPr>
          <a:xfrm rot="18010322">
            <a:off x="961670" y="2994600"/>
            <a:ext cx="1007442" cy="704955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037692" y="904553"/>
            <a:ext cx="630194" cy="271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err="1" smtClean="0"/>
              <a:t>Zenith</a:t>
            </a:r>
            <a:endParaRPr lang="fr-FR" sz="1100" i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31169" y="4891111"/>
            <a:ext cx="3897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capitale mondiale des affaires</a:t>
            </a:r>
            <a:endParaRPr lang="fr-FR" sz="1600" b="1" dirty="0"/>
          </a:p>
        </p:txBody>
      </p:sp>
      <p:sp>
        <p:nvSpPr>
          <p:cNvPr id="62" name="Rectangle 61"/>
          <p:cNvSpPr/>
          <p:nvPr/>
        </p:nvSpPr>
        <p:spPr>
          <a:xfrm>
            <a:off x="146265" y="5698802"/>
            <a:ext cx="250127" cy="24989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651338" y="5680315"/>
            <a:ext cx="4353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quartier d’affaires européen, 1500 sièges sociaux</a:t>
            </a:r>
            <a:endParaRPr lang="fr-FR" sz="1400" dirty="0"/>
          </a:p>
        </p:txBody>
      </p:sp>
      <p:sp>
        <p:nvSpPr>
          <p:cNvPr id="65" name="ZoneTexte 64"/>
          <p:cNvSpPr txBox="1"/>
          <p:nvPr/>
        </p:nvSpPr>
        <p:spPr>
          <a:xfrm>
            <a:off x="619142" y="5244391"/>
            <a:ext cx="2356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Quartier Central des </a:t>
            </a:r>
            <a:r>
              <a:rPr lang="fr-FR" sz="1400" dirty="0" smtClean="0"/>
              <a:t>Affaires</a:t>
            </a:r>
            <a:endParaRPr lang="fr-FR" sz="1400" dirty="0"/>
          </a:p>
        </p:txBody>
      </p:sp>
      <p:sp>
        <p:nvSpPr>
          <p:cNvPr id="66" name="Rectangle 65"/>
          <p:cNvSpPr/>
          <p:nvPr/>
        </p:nvSpPr>
        <p:spPr>
          <a:xfrm rot="19430786">
            <a:off x="136537" y="6258793"/>
            <a:ext cx="306105" cy="159296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640365" y="6174079"/>
            <a:ext cx="2894718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Nouveau quartier d’affaires</a:t>
            </a:r>
            <a:endParaRPr lang="fr-FR" sz="1400" dirty="0"/>
          </a:p>
        </p:txBody>
      </p:sp>
      <p:sp>
        <p:nvSpPr>
          <p:cNvPr id="68" name="ZoneTexte 67"/>
          <p:cNvSpPr txBox="1"/>
          <p:nvPr/>
        </p:nvSpPr>
        <p:spPr>
          <a:xfrm>
            <a:off x="6603135" y="-87534"/>
            <a:ext cx="2669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métropole politique</a:t>
            </a:r>
            <a:endParaRPr lang="fr-FR" sz="1600" b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7403392" y="138507"/>
            <a:ext cx="1729946" cy="73866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Quartier des ministères et des ambassades</a:t>
            </a:r>
            <a:endParaRPr lang="fr-FR" sz="1400" dirty="0"/>
          </a:p>
        </p:txBody>
      </p:sp>
      <p:sp>
        <p:nvSpPr>
          <p:cNvPr id="72" name="Ellipse 71"/>
          <p:cNvSpPr/>
          <p:nvPr/>
        </p:nvSpPr>
        <p:spPr>
          <a:xfrm>
            <a:off x="2310714" y="2100648"/>
            <a:ext cx="1025610" cy="963828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818179" y="258672"/>
            <a:ext cx="296562" cy="321276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942496" y="92926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7414054" y="804060"/>
            <a:ext cx="1729946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Institution nationale d’une capitale</a:t>
            </a:r>
            <a:endParaRPr lang="fr-FR" sz="1400" dirty="0"/>
          </a:p>
        </p:txBody>
      </p:sp>
      <p:sp>
        <p:nvSpPr>
          <p:cNvPr id="76" name="Rectangle 75"/>
          <p:cNvSpPr/>
          <p:nvPr/>
        </p:nvSpPr>
        <p:spPr>
          <a:xfrm>
            <a:off x="6919734" y="1628298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7414054" y="1503424"/>
            <a:ext cx="1729946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Institution internationale</a:t>
            </a:r>
            <a:endParaRPr lang="fr-FR" sz="1400" dirty="0"/>
          </a:p>
        </p:txBody>
      </p:sp>
      <p:sp>
        <p:nvSpPr>
          <p:cNvPr id="78" name="ZoneTexte 77"/>
          <p:cNvSpPr txBox="1"/>
          <p:nvPr/>
        </p:nvSpPr>
        <p:spPr>
          <a:xfrm>
            <a:off x="6546415" y="2010787"/>
            <a:ext cx="2451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métropole touristique et culturelle</a:t>
            </a:r>
            <a:endParaRPr lang="fr-FR" sz="1600" b="1" dirty="0"/>
          </a:p>
        </p:txBody>
      </p:sp>
      <p:sp>
        <p:nvSpPr>
          <p:cNvPr id="79" name="Ellipse 78"/>
          <p:cNvSpPr/>
          <p:nvPr/>
        </p:nvSpPr>
        <p:spPr>
          <a:xfrm>
            <a:off x="7017586" y="3821761"/>
            <a:ext cx="104775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7285052" y="3688384"/>
            <a:ext cx="1919951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Musée de </a:t>
            </a:r>
            <a:r>
              <a:rPr lang="fr-FR" sz="1400" dirty="0" smtClean="0"/>
              <a:t>renommée </a:t>
            </a:r>
            <a:r>
              <a:rPr lang="fr-FR" sz="1400" dirty="0" smtClean="0"/>
              <a:t>mondiale (ex)</a:t>
            </a:r>
            <a:endParaRPr lang="fr-FR" sz="1400" dirty="0"/>
          </a:p>
        </p:txBody>
      </p:sp>
      <p:sp>
        <p:nvSpPr>
          <p:cNvPr id="81" name="Hexagone 80"/>
          <p:cNvSpPr/>
          <p:nvPr/>
        </p:nvSpPr>
        <p:spPr>
          <a:xfrm>
            <a:off x="6991232" y="423155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7259675" y="4140491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Pôle majeur d’activités culturelles</a:t>
            </a:r>
            <a:endParaRPr lang="fr-FR" sz="1400" dirty="0"/>
          </a:p>
        </p:txBody>
      </p:sp>
      <p:sp>
        <p:nvSpPr>
          <p:cNvPr id="83" name="Étoile à 5 branches 82"/>
          <p:cNvSpPr/>
          <p:nvPr/>
        </p:nvSpPr>
        <p:spPr>
          <a:xfrm>
            <a:off x="7017618" y="480219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7271360" y="4713583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Lieu d’événement culturel majeur</a:t>
            </a:r>
            <a:endParaRPr lang="fr-FR" sz="1400" dirty="0"/>
          </a:p>
        </p:txBody>
      </p:sp>
      <p:sp>
        <p:nvSpPr>
          <p:cNvPr id="85" name="Triangle isocèle 84"/>
          <p:cNvSpPr/>
          <p:nvPr/>
        </p:nvSpPr>
        <p:spPr>
          <a:xfrm rot="10800000">
            <a:off x="205470" y="6635309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33491" y="6545450"/>
            <a:ext cx="2458299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Expositions, congrès </a:t>
            </a:r>
            <a:endParaRPr lang="fr-FR" sz="1400" dirty="0"/>
          </a:p>
        </p:txBody>
      </p:sp>
      <p:sp>
        <p:nvSpPr>
          <p:cNvPr id="87" name="Rectangle 86"/>
          <p:cNvSpPr/>
          <p:nvPr/>
        </p:nvSpPr>
        <p:spPr>
          <a:xfrm>
            <a:off x="6944317" y="5368190"/>
            <a:ext cx="285007" cy="190005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7289588" y="5252107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Quartier culturel et universitaire</a:t>
            </a:r>
            <a:endParaRPr lang="fr-FR" sz="1400" dirty="0"/>
          </a:p>
        </p:txBody>
      </p:sp>
      <p:sp>
        <p:nvSpPr>
          <p:cNvPr id="90" name="Triangle isocèle 89"/>
          <p:cNvSpPr/>
          <p:nvPr/>
        </p:nvSpPr>
        <p:spPr>
          <a:xfrm>
            <a:off x="1261904" y="3031022"/>
            <a:ext cx="403761" cy="415636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>
            <a:off x="6966088" y="6440868"/>
            <a:ext cx="263236" cy="286987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7289588" y="6348393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Concentration des sièges de l’audiovisuel</a:t>
            </a:r>
            <a:endParaRPr lang="fr-FR" sz="1400" dirty="0"/>
          </a:p>
        </p:txBody>
      </p:sp>
      <p:sp>
        <p:nvSpPr>
          <p:cNvPr id="89" name="ZoneTexte 88"/>
          <p:cNvSpPr txBox="1"/>
          <p:nvPr/>
        </p:nvSpPr>
        <p:spPr>
          <a:xfrm>
            <a:off x="2788130" y="1536065"/>
            <a:ext cx="196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3004012" y="2344676"/>
            <a:ext cx="135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3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2871260" y="2116216"/>
            <a:ext cx="144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2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3583654" y="2576085"/>
            <a:ext cx="2178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4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6731330" y="1258346"/>
            <a:ext cx="2412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 Elysée   2 Matignon   3  </a:t>
            </a:r>
            <a:r>
              <a:rPr lang="fr-FR" sz="900" dirty="0" err="1" smtClean="0"/>
              <a:t>Ass</a:t>
            </a:r>
            <a:r>
              <a:rPr lang="fr-FR" sz="900" dirty="0" smtClean="0"/>
              <a:t> Nat    4   Sénat</a:t>
            </a:r>
          </a:p>
        </p:txBody>
      </p:sp>
      <p:sp>
        <p:nvSpPr>
          <p:cNvPr id="2" name="Organigramme : Opération manuelle 1"/>
          <p:cNvSpPr/>
          <p:nvPr/>
        </p:nvSpPr>
        <p:spPr>
          <a:xfrm rot="10800000">
            <a:off x="7013119" y="328650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285052" y="3200276"/>
            <a:ext cx="1876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Emblème mondial, 7 M de visiteurs annuels</a:t>
            </a:r>
            <a:endParaRPr lang="fr-FR" sz="1400" dirty="0" smtClean="0"/>
          </a:p>
        </p:txBody>
      </p:sp>
      <p:sp>
        <p:nvSpPr>
          <p:cNvPr id="10" name="Ellipse 9"/>
          <p:cNvSpPr/>
          <p:nvPr/>
        </p:nvSpPr>
        <p:spPr>
          <a:xfrm>
            <a:off x="1306477" y="80011"/>
            <a:ext cx="4908126" cy="45837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apèze 10"/>
          <p:cNvSpPr/>
          <p:nvPr/>
        </p:nvSpPr>
        <p:spPr>
          <a:xfrm rot="10800000">
            <a:off x="3400673" y="4475702"/>
            <a:ext cx="191613" cy="269289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ZoneTexte 96"/>
          <p:cNvSpPr txBox="1"/>
          <p:nvPr/>
        </p:nvSpPr>
        <p:spPr>
          <a:xfrm>
            <a:off x="3599040" y="4197181"/>
            <a:ext cx="979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Universitaire</a:t>
            </a:r>
            <a:endParaRPr lang="fr-FR" sz="1100" i="1" dirty="0"/>
          </a:p>
        </p:txBody>
      </p:sp>
      <p:sp>
        <p:nvSpPr>
          <p:cNvPr id="98" name="ZoneTexte 97"/>
          <p:cNvSpPr txBox="1"/>
          <p:nvPr/>
        </p:nvSpPr>
        <p:spPr>
          <a:xfrm>
            <a:off x="7285052" y="5804293"/>
            <a:ext cx="1884325" cy="52322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Campus d’étudiants étrangers</a:t>
            </a:r>
            <a:endParaRPr lang="fr-FR" sz="1400" dirty="0" smtClean="0"/>
          </a:p>
        </p:txBody>
      </p:sp>
      <p:sp>
        <p:nvSpPr>
          <p:cNvPr id="99" name="Trapèze 98"/>
          <p:cNvSpPr/>
          <p:nvPr/>
        </p:nvSpPr>
        <p:spPr>
          <a:xfrm rot="10800000">
            <a:off x="6944316" y="5913977"/>
            <a:ext cx="285007" cy="260102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33399" y="5287480"/>
            <a:ext cx="275861" cy="271271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3200217" y="1378238"/>
            <a:ext cx="538808" cy="480924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109358" y="3036357"/>
            <a:ext cx="906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Val de Seine</a:t>
            </a:r>
            <a:endParaRPr lang="fr-FR" sz="1100" b="1" i="1" dirty="0"/>
          </a:p>
        </p:txBody>
      </p:sp>
      <p:sp>
        <p:nvSpPr>
          <p:cNvPr id="102" name="Organigramme : Opération manuelle 101"/>
          <p:cNvSpPr/>
          <p:nvPr/>
        </p:nvSpPr>
        <p:spPr>
          <a:xfrm rot="10800000">
            <a:off x="2456611" y="212427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1701433" y="1847935"/>
            <a:ext cx="778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Tour Eiffel</a:t>
            </a:r>
            <a:endParaRPr lang="fr-FR" sz="1100" b="1" i="1" dirty="0"/>
          </a:p>
        </p:txBody>
      </p:sp>
      <p:cxnSp>
        <p:nvCxnSpPr>
          <p:cNvPr id="15" name="Connecteur droit 14"/>
          <p:cNvCxnSpPr>
            <a:stCxn id="103" idx="2"/>
            <a:endCxn id="102" idx="3"/>
          </p:cNvCxnSpPr>
          <p:nvPr/>
        </p:nvCxnSpPr>
        <p:spPr>
          <a:xfrm>
            <a:off x="2090841" y="2109545"/>
            <a:ext cx="378492" cy="132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>
            <a:off x="3744970" y="2094780"/>
            <a:ext cx="63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Louvre</a:t>
            </a:r>
            <a:endParaRPr lang="fr-FR" sz="1100" b="1" i="1" dirty="0"/>
          </a:p>
        </p:txBody>
      </p:sp>
      <p:sp>
        <p:nvSpPr>
          <p:cNvPr id="18" name="Ellipse 17"/>
          <p:cNvSpPr/>
          <p:nvPr/>
        </p:nvSpPr>
        <p:spPr>
          <a:xfrm>
            <a:off x="2382765" y="1015540"/>
            <a:ext cx="2621976" cy="2538702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870700" y="2613360"/>
            <a:ext cx="385350" cy="349688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7285052" y="2517210"/>
            <a:ext cx="1876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Centre historique, 1</a:t>
            </a:r>
            <a:r>
              <a:rPr lang="fr-FR" sz="1400" baseline="30000" dirty="0" smtClean="0"/>
              <a:t>ère</a:t>
            </a:r>
            <a:r>
              <a:rPr lang="fr-FR" sz="1400" dirty="0" smtClean="0"/>
              <a:t> destination touristique mondiale</a:t>
            </a:r>
            <a:endParaRPr lang="fr-F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3" grpId="0" animBg="1"/>
      <p:bldP spid="17" grpId="0" animBg="1"/>
      <p:bldP spid="20" grpId="0" animBg="1"/>
      <p:bldP spid="21" grpId="0" animBg="1"/>
      <p:bldP spid="22" grpId="0" animBg="1"/>
      <p:bldP spid="29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/>
      <p:bldP spid="41" grpId="0" animBg="1"/>
      <p:bldP spid="43" grpId="0"/>
      <p:bldP spid="44" grpId="0"/>
      <p:bldP spid="45" grpId="0"/>
      <p:bldP spid="47" grpId="0"/>
      <p:bldP spid="48" grpId="0"/>
      <p:bldP spid="49" grpId="0"/>
      <p:bldP spid="52" grpId="0"/>
      <p:bldP spid="56" grpId="0" animBg="1"/>
      <p:bldP spid="58" grpId="0"/>
      <p:bldP spid="61" grpId="0"/>
      <p:bldP spid="62" grpId="0" animBg="1"/>
      <p:bldP spid="63" grpId="0"/>
      <p:bldP spid="65" grpId="0"/>
      <p:bldP spid="66" grpId="0" animBg="1"/>
      <p:bldP spid="67" grpId="0"/>
      <p:bldP spid="68" grpId="0"/>
      <p:bldP spid="71" grpId="0"/>
      <p:bldP spid="72" grpId="0" animBg="1"/>
      <p:bldP spid="73" grpId="0" animBg="1"/>
      <p:bldP spid="74" grpId="0" animBg="1"/>
      <p:bldP spid="75" grpId="0"/>
      <p:bldP spid="76" grpId="0" animBg="1"/>
      <p:bldP spid="77" grpId="0"/>
      <p:bldP spid="78" grpId="0"/>
      <p:bldP spid="79" grpId="0" animBg="1"/>
      <p:bldP spid="80" grpId="0"/>
      <p:bldP spid="81" grpId="0" animBg="1"/>
      <p:bldP spid="82" grpId="0"/>
      <p:bldP spid="83" grpId="0" animBg="1"/>
      <p:bldP spid="84" grpId="0"/>
      <p:bldP spid="85" grpId="0" animBg="1"/>
      <p:bldP spid="86" grpId="0"/>
      <p:bldP spid="87" grpId="0" animBg="1"/>
      <p:bldP spid="88" grpId="0"/>
      <p:bldP spid="90" grpId="0" animBg="1"/>
      <p:bldP spid="91" grpId="0" animBg="1"/>
      <p:bldP spid="92" grpId="0"/>
      <p:bldP spid="89" grpId="0"/>
      <p:bldP spid="93" grpId="0"/>
      <p:bldP spid="94" grpId="0"/>
      <p:bldP spid="95" grpId="0"/>
      <p:bldP spid="96" grpId="0"/>
      <p:bldP spid="2" grpId="0" animBg="1"/>
      <p:bldP spid="7" grpId="0"/>
      <p:bldP spid="11" grpId="0" animBg="1"/>
      <p:bldP spid="97" grpId="0"/>
      <p:bldP spid="98" grpId="0"/>
      <p:bldP spid="99" grpId="0" animBg="1"/>
      <p:bldP spid="12" grpId="0" animBg="1"/>
      <p:bldP spid="100" grpId="0" animBg="1"/>
      <p:bldP spid="101" grpId="0"/>
      <p:bldP spid="102" grpId="0" animBg="1"/>
      <p:bldP spid="103" grpId="0"/>
      <p:bldP spid="104" grpId="0"/>
      <p:bldP spid="18" grpId="0" animBg="1"/>
      <p:bldP spid="105" grpId="0" animBg="1"/>
      <p:bldP spid="1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173620" y="1996633"/>
            <a:ext cx="6296628" cy="2586942"/>
          </a:xfrm>
          <a:custGeom>
            <a:avLst/>
            <a:gdLst>
              <a:gd name="connsiteX0" fmla="*/ 0 w 6296628"/>
              <a:gd name="connsiteY0" fmla="*/ 2204977 h 2586942"/>
              <a:gd name="connsiteX1" fmla="*/ 902826 w 6296628"/>
              <a:gd name="connsiteY1" fmla="*/ 1869311 h 2586942"/>
              <a:gd name="connsiteX2" fmla="*/ 1539433 w 6296628"/>
              <a:gd name="connsiteY2" fmla="*/ 816015 h 2586942"/>
              <a:gd name="connsiteX3" fmla="*/ 2233914 w 6296628"/>
              <a:gd name="connsiteY3" fmla="*/ 121534 h 2586942"/>
              <a:gd name="connsiteX4" fmla="*/ 2963119 w 6296628"/>
              <a:gd name="connsiteY4" fmla="*/ 86810 h 2586942"/>
              <a:gd name="connsiteX5" fmla="*/ 3657600 w 6296628"/>
              <a:gd name="connsiteY5" fmla="*/ 399326 h 2586942"/>
              <a:gd name="connsiteX6" fmla="*/ 4085864 w 6296628"/>
              <a:gd name="connsiteY6" fmla="*/ 677119 h 2586942"/>
              <a:gd name="connsiteX7" fmla="*/ 4629874 w 6296628"/>
              <a:gd name="connsiteY7" fmla="*/ 1082233 h 2586942"/>
              <a:gd name="connsiteX8" fmla="*/ 5220183 w 6296628"/>
              <a:gd name="connsiteY8" fmla="*/ 1857737 h 2586942"/>
              <a:gd name="connsiteX9" fmla="*/ 5555848 w 6296628"/>
              <a:gd name="connsiteY9" fmla="*/ 2181828 h 2586942"/>
              <a:gd name="connsiteX10" fmla="*/ 6053560 w 6296628"/>
              <a:gd name="connsiteY10" fmla="*/ 2517494 h 2586942"/>
              <a:gd name="connsiteX11" fmla="*/ 6296628 w 6296628"/>
              <a:gd name="connsiteY11" fmla="*/ 2586942 h 258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96628" h="2586942">
                <a:moveTo>
                  <a:pt x="0" y="2204977"/>
                </a:moveTo>
                <a:cubicBezTo>
                  <a:pt x="323127" y="2152891"/>
                  <a:pt x="646254" y="2100805"/>
                  <a:pt x="902826" y="1869311"/>
                </a:cubicBezTo>
                <a:cubicBezTo>
                  <a:pt x="1159398" y="1637817"/>
                  <a:pt x="1317585" y="1107311"/>
                  <a:pt x="1539433" y="816015"/>
                </a:cubicBezTo>
                <a:cubicBezTo>
                  <a:pt x="1761281" y="524719"/>
                  <a:pt x="1996633" y="243068"/>
                  <a:pt x="2233914" y="121534"/>
                </a:cubicBezTo>
                <a:cubicBezTo>
                  <a:pt x="2471195" y="0"/>
                  <a:pt x="2725838" y="40511"/>
                  <a:pt x="2963119" y="86810"/>
                </a:cubicBezTo>
                <a:cubicBezTo>
                  <a:pt x="3200400" y="133109"/>
                  <a:pt x="3470476" y="300941"/>
                  <a:pt x="3657600" y="399326"/>
                </a:cubicBezTo>
                <a:cubicBezTo>
                  <a:pt x="3844724" y="497711"/>
                  <a:pt x="3923818" y="563301"/>
                  <a:pt x="4085864" y="677119"/>
                </a:cubicBezTo>
                <a:cubicBezTo>
                  <a:pt x="4247910" y="790937"/>
                  <a:pt x="4440821" y="885463"/>
                  <a:pt x="4629874" y="1082233"/>
                </a:cubicBezTo>
                <a:cubicBezTo>
                  <a:pt x="4818927" y="1279003"/>
                  <a:pt x="5065854" y="1674471"/>
                  <a:pt x="5220183" y="1857737"/>
                </a:cubicBezTo>
                <a:cubicBezTo>
                  <a:pt x="5374512" y="2041003"/>
                  <a:pt x="5416952" y="2071869"/>
                  <a:pt x="5555848" y="2181828"/>
                </a:cubicBezTo>
                <a:cubicBezTo>
                  <a:pt x="5694744" y="2291788"/>
                  <a:pt x="5930097" y="2449975"/>
                  <a:pt x="6053560" y="2517494"/>
                </a:cubicBezTo>
                <a:cubicBezTo>
                  <a:pt x="6177023" y="2585013"/>
                  <a:pt x="6236825" y="2585977"/>
                  <a:pt x="6296628" y="258694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9552" y="332656"/>
            <a:ext cx="360040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0800000">
            <a:off x="1979712" y="3645024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1763688" y="1268760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625757" y="2748972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025807" y="2101272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150251" y="251344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987955" y="1680193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716308" y="2782619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629321" y="2153913"/>
            <a:ext cx="114300" cy="103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3714874" y="2571874"/>
            <a:ext cx="584052" cy="771525"/>
          </a:xfrm>
          <a:custGeom>
            <a:avLst/>
            <a:gdLst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771525 w 942975"/>
              <a:gd name="connsiteY2" fmla="*/ 714375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463877 w 942975"/>
              <a:gd name="connsiteY2" fmla="*/ 517822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584052"/>
              <a:gd name="connsiteY0" fmla="*/ 0 h 771525"/>
              <a:gd name="connsiteX1" fmla="*/ 584052 w 584052"/>
              <a:gd name="connsiteY1" fmla="*/ 234030 h 771525"/>
              <a:gd name="connsiteX2" fmla="*/ 463877 w 584052"/>
              <a:gd name="connsiteY2" fmla="*/ 517822 h 771525"/>
              <a:gd name="connsiteX3" fmla="*/ 333375 w 584052"/>
              <a:gd name="connsiteY3" fmla="*/ 771525 h 771525"/>
              <a:gd name="connsiteX4" fmla="*/ 0 w 584052"/>
              <a:gd name="connsiteY4" fmla="*/ 647700 h 771525"/>
              <a:gd name="connsiteX5" fmla="*/ 257175 w 584052"/>
              <a:gd name="connsiteY5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052" h="771525">
                <a:moveTo>
                  <a:pt x="257175" y="0"/>
                </a:moveTo>
                <a:lnTo>
                  <a:pt x="584052" y="234030"/>
                </a:lnTo>
                <a:lnTo>
                  <a:pt x="463877" y="517822"/>
                </a:lnTo>
                <a:lnTo>
                  <a:pt x="333375" y="771525"/>
                </a:lnTo>
                <a:lnTo>
                  <a:pt x="0" y="647700"/>
                </a:lnTo>
                <a:lnTo>
                  <a:pt x="257175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toile à 5 branches 32"/>
          <p:cNvSpPr/>
          <p:nvPr/>
        </p:nvSpPr>
        <p:spPr>
          <a:xfrm>
            <a:off x="4733925" y="2514600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5 branches 33"/>
          <p:cNvSpPr/>
          <p:nvPr/>
        </p:nvSpPr>
        <p:spPr>
          <a:xfrm>
            <a:off x="5067159" y="78418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3486150" y="1533525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Hexagone 36"/>
          <p:cNvSpPr/>
          <p:nvPr/>
        </p:nvSpPr>
        <p:spPr>
          <a:xfrm>
            <a:off x="4927143" y="3571671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Hexagone 37"/>
          <p:cNvSpPr/>
          <p:nvPr/>
        </p:nvSpPr>
        <p:spPr>
          <a:xfrm>
            <a:off x="3732328" y="188646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Hexagone 40"/>
          <p:cNvSpPr/>
          <p:nvPr/>
        </p:nvSpPr>
        <p:spPr>
          <a:xfrm>
            <a:off x="4723582" y="57298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 rot="18010322">
            <a:off x="961670" y="2994600"/>
            <a:ext cx="1007442" cy="704955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46265" y="5698802"/>
            <a:ext cx="250127" cy="249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 rot="19430786">
            <a:off x="136537" y="6258793"/>
            <a:ext cx="306105" cy="159296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310714" y="2100648"/>
            <a:ext cx="1025610" cy="963828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818179" y="258672"/>
            <a:ext cx="296562" cy="321276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942496" y="92926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>
            <a:off x="6919734" y="1628298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7017586" y="3821761"/>
            <a:ext cx="104775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Hexagone 80"/>
          <p:cNvSpPr/>
          <p:nvPr/>
        </p:nvSpPr>
        <p:spPr>
          <a:xfrm>
            <a:off x="6991232" y="423155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Étoile à 5 branches 82"/>
          <p:cNvSpPr/>
          <p:nvPr/>
        </p:nvSpPr>
        <p:spPr>
          <a:xfrm>
            <a:off x="7017618" y="480219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Triangle isocèle 84"/>
          <p:cNvSpPr/>
          <p:nvPr/>
        </p:nvSpPr>
        <p:spPr>
          <a:xfrm rot="10800000">
            <a:off x="205470" y="6635309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6944317" y="5368190"/>
            <a:ext cx="285007" cy="190005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Triangle isocèle 89"/>
          <p:cNvSpPr/>
          <p:nvPr/>
        </p:nvSpPr>
        <p:spPr>
          <a:xfrm>
            <a:off x="1261904" y="3031022"/>
            <a:ext cx="403761" cy="415636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>
            <a:off x="6966088" y="6440868"/>
            <a:ext cx="263236" cy="286987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Organigramme : Opération manuelle 1"/>
          <p:cNvSpPr/>
          <p:nvPr/>
        </p:nvSpPr>
        <p:spPr>
          <a:xfrm rot="10800000">
            <a:off x="7013119" y="328650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306477" y="80011"/>
            <a:ext cx="4908126" cy="45837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apèze 10"/>
          <p:cNvSpPr/>
          <p:nvPr/>
        </p:nvSpPr>
        <p:spPr>
          <a:xfrm rot="10800000">
            <a:off x="3400673" y="4475702"/>
            <a:ext cx="191613" cy="269289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Trapèze 98"/>
          <p:cNvSpPr/>
          <p:nvPr/>
        </p:nvSpPr>
        <p:spPr>
          <a:xfrm rot="10800000">
            <a:off x="6944316" y="5913977"/>
            <a:ext cx="285007" cy="260102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33399" y="5287480"/>
            <a:ext cx="275861" cy="271271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3200217" y="1378238"/>
            <a:ext cx="538808" cy="480924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Organigramme : Opération manuelle 101"/>
          <p:cNvSpPr/>
          <p:nvPr/>
        </p:nvSpPr>
        <p:spPr>
          <a:xfrm rot="10800000">
            <a:off x="2456611" y="212427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382765" y="1015540"/>
            <a:ext cx="2621976" cy="2538702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870700" y="2613360"/>
            <a:ext cx="385350" cy="349688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1169" y="0"/>
            <a:ext cx="6515246" cy="496411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1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173620" y="1996633"/>
            <a:ext cx="6296628" cy="2586942"/>
          </a:xfrm>
          <a:custGeom>
            <a:avLst/>
            <a:gdLst>
              <a:gd name="connsiteX0" fmla="*/ 0 w 6296628"/>
              <a:gd name="connsiteY0" fmla="*/ 2204977 h 2586942"/>
              <a:gd name="connsiteX1" fmla="*/ 902826 w 6296628"/>
              <a:gd name="connsiteY1" fmla="*/ 1869311 h 2586942"/>
              <a:gd name="connsiteX2" fmla="*/ 1539433 w 6296628"/>
              <a:gd name="connsiteY2" fmla="*/ 816015 h 2586942"/>
              <a:gd name="connsiteX3" fmla="*/ 2233914 w 6296628"/>
              <a:gd name="connsiteY3" fmla="*/ 121534 h 2586942"/>
              <a:gd name="connsiteX4" fmla="*/ 2963119 w 6296628"/>
              <a:gd name="connsiteY4" fmla="*/ 86810 h 2586942"/>
              <a:gd name="connsiteX5" fmla="*/ 3657600 w 6296628"/>
              <a:gd name="connsiteY5" fmla="*/ 399326 h 2586942"/>
              <a:gd name="connsiteX6" fmla="*/ 4085864 w 6296628"/>
              <a:gd name="connsiteY6" fmla="*/ 677119 h 2586942"/>
              <a:gd name="connsiteX7" fmla="*/ 4629874 w 6296628"/>
              <a:gd name="connsiteY7" fmla="*/ 1082233 h 2586942"/>
              <a:gd name="connsiteX8" fmla="*/ 5220183 w 6296628"/>
              <a:gd name="connsiteY8" fmla="*/ 1857737 h 2586942"/>
              <a:gd name="connsiteX9" fmla="*/ 5555848 w 6296628"/>
              <a:gd name="connsiteY9" fmla="*/ 2181828 h 2586942"/>
              <a:gd name="connsiteX10" fmla="*/ 6053560 w 6296628"/>
              <a:gd name="connsiteY10" fmla="*/ 2517494 h 2586942"/>
              <a:gd name="connsiteX11" fmla="*/ 6296628 w 6296628"/>
              <a:gd name="connsiteY11" fmla="*/ 2586942 h 2586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96628" h="2586942">
                <a:moveTo>
                  <a:pt x="0" y="2204977"/>
                </a:moveTo>
                <a:cubicBezTo>
                  <a:pt x="323127" y="2152891"/>
                  <a:pt x="646254" y="2100805"/>
                  <a:pt x="902826" y="1869311"/>
                </a:cubicBezTo>
                <a:cubicBezTo>
                  <a:pt x="1159398" y="1637817"/>
                  <a:pt x="1317585" y="1107311"/>
                  <a:pt x="1539433" y="816015"/>
                </a:cubicBezTo>
                <a:cubicBezTo>
                  <a:pt x="1761281" y="524719"/>
                  <a:pt x="1996633" y="243068"/>
                  <a:pt x="2233914" y="121534"/>
                </a:cubicBezTo>
                <a:cubicBezTo>
                  <a:pt x="2471195" y="0"/>
                  <a:pt x="2725838" y="40511"/>
                  <a:pt x="2963119" y="86810"/>
                </a:cubicBezTo>
                <a:cubicBezTo>
                  <a:pt x="3200400" y="133109"/>
                  <a:pt x="3470476" y="300941"/>
                  <a:pt x="3657600" y="399326"/>
                </a:cubicBezTo>
                <a:cubicBezTo>
                  <a:pt x="3844724" y="497711"/>
                  <a:pt x="3923818" y="563301"/>
                  <a:pt x="4085864" y="677119"/>
                </a:cubicBezTo>
                <a:cubicBezTo>
                  <a:pt x="4247910" y="790937"/>
                  <a:pt x="4440821" y="885463"/>
                  <a:pt x="4629874" y="1082233"/>
                </a:cubicBezTo>
                <a:cubicBezTo>
                  <a:pt x="4818927" y="1279003"/>
                  <a:pt x="5065854" y="1674471"/>
                  <a:pt x="5220183" y="1857737"/>
                </a:cubicBezTo>
                <a:cubicBezTo>
                  <a:pt x="5374512" y="2041003"/>
                  <a:pt x="5416952" y="2071869"/>
                  <a:pt x="5555848" y="2181828"/>
                </a:cubicBezTo>
                <a:cubicBezTo>
                  <a:pt x="5694744" y="2291788"/>
                  <a:pt x="5930097" y="2449975"/>
                  <a:pt x="6053560" y="2517494"/>
                </a:cubicBezTo>
                <a:cubicBezTo>
                  <a:pt x="6177023" y="2585013"/>
                  <a:pt x="6236825" y="2585977"/>
                  <a:pt x="6296628" y="2586942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9552" y="332656"/>
            <a:ext cx="360040" cy="36004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0800000">
            <a:off x="1979712" y="3645024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1763688" y="1268760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625757" y="2748972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025807" y="2101272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150251" y="251344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987955" y="1680193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716308" y="2782619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629321" y="2153913"/>
            <a:ext cx="114300" cy="103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3714874" y="2571874"/>
            <a:ext cx="584052" cy="771525"/>
          </a:xfrm>
          <a:custGeom>
            <a:avLst/>
            <a:gdLst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771525 w 942975"/>
              <a:gd name="connsiteY2" fmla="*/ 714375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942975"/>
              <a:gd name="connsiteY0" fmla="*/ 0 h 771525"/>
              <a:gd name="connsiteX1" fmla="*/ 942975 w 942975"/>
              <a:gd name="connsiteY1" fmla="*/ 447675 h 771525"/>
              <a:gd name="connsiteX2" fmla="*/ 463877 w 942975"/>
              <a:gd name="connsiteY2" fmla="*/ 517822 h 771525"/>
              <a:gd name="connsiteX3" fmla="*/ 333375 w 942975"/>
              <a:gd name="connsiteY3" fmla="*/ 771525 h 771525"/>
              <a:gd name="connsiteX4" fmla="*/ 0 w 942975"/>
              <a:gd name="connsiteY4" fmla="*/ 647700 h 771525"/>
              <a:gd name="connsiteX5" fmla="*/ 257175 w 942975"/>
              <a:gd name="connsiteY5" fmla="*/ 0 h 771525"/>
              <a:gd name="connsiteX0" fmla="*/ 257175 w 584052"/>
              <a:gd name="connsiteY0" fmla="*/ 0 h 771525"/>
              <a:gd name="connsiteX1" fmla="*/ 584052 w 584052"/>
              <a:gd name="connsiteY1" fmla="*/ 234030 h 771525"/>
              <a:gd name="connsiteX2" fmla="*/ 463877 w 584052"/>
              <a:gd name="connsiteY2" fmla="*/ 517822 h 771525"/>
              <a:gd name="connsiteX3" fmla="*/ 333375 w 584052"/>
              <a:gd name="connsiteY3" fmla="*/ 771525 h 771525"/>
              <a:gd name="connsiteX4" fmla="*/ 0 w 584052"/>
              <a:gd name="connsiteY4" fmla="*/ 647700 h 771525"/>
              <a:gd name="connsiteX5" fmla="*/ 257175 w 584052"/>
              <a:gd name="connsiteY5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052" h="771525">
                <a:moveTo>
                  <a:pt x="257175" y="0"/>
                </a:moveTo>
                <a:lnTo>
                  <a:pt x="584052" y="234030"/>
                </a:lnTo>
                <a:lnTo>
                  <a:pt x="463877" y="517822"/>
                </a:lnTo>
                <a:lnTo>
                  <a:pt x="333375" y="771525"/>
                </a:lnTo>
                <a:lnTo>
                  <a:pt x="0" y="647700"/>
                </a:lnTo>
                <a:lnTo>
                  <a:pt x="257175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toile à 5 branches 32"/>
          <p:cNvSpPr/>
          <p:nvPr/>
        </p:nvSpPr>
        <p:spPr>
          <a:xfrm>
            <a:off x="4733925" y="2514600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5 branches 33"/>
          <p:cNvSpPr/>
          <p:nvPr/>
        </p:nvSpPr>
        <p:spPr>
          <a:xfrm>
            <a:off x="5067159" y="78418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3486150" y="1533525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Hexagone 36"/>
          <p:cNvSpPr/>
          <p:nvPr/>
        </p:nvSpPr>
        <p:spPr>
          <a:xfrm>
            <a:off x="4927143" y="3571671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Hexagone 37"/>
          <p:cNvSpPr/>
          <p:nvPr/>
        </p:nvSpPr>
        <p:spPr>
          <a:xfrm>
            <a:off x="3732328" y="188646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3708750" y="1388679"/>
            <a:ext cx="6919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G.</a:t>
            </a:r>
            <a:endParaRPr lang="fr-FR" sz="1100" i="1" dirty="0"/>
          </a:p>
        </p:txBody>
      </p:sp>
      <p:sp>
        <p:nvSpPr>
          <p:cNvPr id="41" name="Hexagone 40"/>
          <p:cNvSpPr/>
          <p:nvPr/>
        </p:nvSpPr>
        <p:spPr>
          <a:xfrm>
            <a:off x="4723582" y="57298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4120006" y="526225"/>
            <a:ext cx="7416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des Sciences</a:t>
            </a:r>
            <a:endParaRPr lang="fr-FR" sz="1100" i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570708" y="80010"/>
            <a:ext cx="9844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La Défense</a:t>
            </a:r>
            <a:endParaRPr lang="fr-FR" sz="1100" b="1" i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4893809" y="2410567"/>
            <a:ext cx="696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Opéra B.</a:t>
            </a:r>
            <a:endParaRPr lang="fr-FR" sz="1100" i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2057948" y="3748140"/>
            <a:ext cx="9061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Porte des expositions</a:t>
            </a:r>
            <a:endParaRPr lang="fr-FR" sz="1100" i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1979689" y="1173786"/>
            <a:ext cx="984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Palais des Congrès</a:t>
            </a:r>
            <a:endParaRPr lang="fr-FR" sz="1100" i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4575702" y="3440827"/>
            <a:ext cx="454416" cy="261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BNF</a:t>
            </a:r>
            <a:endParaRPr lang="fr-FR" sz="1100" i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2442519" y="2541372"/>
            <a:ext cx="659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Unesco</a:t>
            </a:r>
            <a:endParaRPr lang="fr-FR" sz="1100" i="1" dirty="0"/>
          </a:p>
        </p:txBody>
      </p:sp>
      <p:sp>
        <p:nvSpPr>
          <p:cNvPr id="56" name="Rectangle 55"/>
          <p:cNvSpPr/>
          <p:nvPr/>
        </p:nvSpPr>
        <p:spPr>
          <a:xfrm rot="18010322">
            <a:off x="961670" y="2994600"/>
            <a:ext cx="1007442" cy="704955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037692" y="904553"/>
            <a:ext cx="630194" cy="271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err="1" smtClean="0"/>
              <a:t>Zenith</a:t>
            </a:r>
            <a:endParaRPr lang="fr-FR" sz="1100" i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31169" y="4891111"/>
            <a:ext cx="3897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capitale mondiale des affaires</a:t>
            </a:r>
            <a:endParaRPr lang="fr-FR" sz="1400" b="1" dirty="0"/>
          </a:p>
        </p:txBody>
      </p:sp>
      <p:sp>
        <p:nvSpPr>
          <p:cNvPr id="62" name="Rectangle 61"/>
          <p:cNvSpPr/>
          <p:nvPr/>
        </p:nvSpPr>
        <p:spPr>
          <a:xfrm>
            <a:off x="146265" y="5698802"/>
            <a:ext cx="250127" cy="24989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651338" y="5680315"/>
            <a:ext cx="4353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</a:t>
            </a:r>
            <a:r>
              <a:rPr lang="fr-FR" sz="1200" baseline="30000" dirty="0" smtClean="0"/>
              <a:t>er</a:t>
            </a:r>
            <a:r>
              <a:rPr lang="fr-FR" sz="1200" dirty="0" smtClean="0"/>
              <a:t> quartier d’affaires européen, 1500 sièges sociaux</a:t>
            </a:r>
            <a:endParaRPr lang="fr-FR" sz="1200" dirty="0"/>
          </a:p>
        </p:txBody>
      </p:sp>
      <p:sp>
        <p:nvSpPr>
          <p:cNvPr id="65" name="ZoneTexte 64"/>
          <p:cNvSpPr txBox="1"/>
          <p:nvPr/>
        </p:nvSpPr>
        <p:spPr>
          <a:xfrm>
            <a:off x="619142" y="5244391"/>
            <a:ext cx="2356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Quartier Central des </a:t>
            </a:r>
            <a:r>
              <a:rPr lang="fr-FR" sz="1200" dirty="0" smtClean="0"/>
              <a:t>Affaires</a:t>
            </a:r>
            <a:endParaRPr lang="fr-FR" sz="1200" dirty="0"/>
          </a:p>
        </p:txBody>
      </p:sp>
      <p:sp>
        <p:nvSpPr>
          <p:cNvPr id="66" name="Rectangle 65"/>
          <p:cNvSpPr/>
          <p:nvPr/>
        </p:nvSpPr>
        <p:spPr>
          <a:xfrm rot="19430786">
            <a:off x="136537" y="6258793"/>
            <a:ext cx="306105" cy="159296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640365" y="6174079"/>
            <a:ext cx="2894718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Nouveau quartier d’affaires</a:t>
            </a:r>
            <a:endParaRPr lang="fr-FR" sz="1200" dirty="0"/>
          </a:p>
        </p:txBody>
      </p:sp>
      <p:sp>
        <p:nvSpPr>
          <p:cNvPr id="68" name="ZoneTexte 67"/>
          <p:cNvSpPr txBox="1"/>
          <p:nvPr/>
        </p:nvSpPr>
        <p:spPr>
          <a:xfrm>
            <a:off x="6603135" y="-87534"/>
            <a:ext cx="2669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métropole politique</a:t>
            </a:r>
            <a:endParaRPr lang="fr-FR" sz="1400" b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7403392" y="138507"/>
            <a:ext cx="1729946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Quartier des ministères et des ambassades</a:t>
            </a:r>
            <a:endParaRPr lang="fr-FR" sz="1200" dirty="0"/>
          </a:p>
        </p:txBody>
      </p:sp>
      <p:sp>
        <p:nvSpPr>
          <p:cNvPr id="72" name="Ellipse 71"/>
          <p:cNvSpPr/>
          <p:nvPr/>
        </p:nvSpPr>
        <p:spPr>
          <a:xfrm>
            <a:off x="2310714" y="2100648"/>
            <a:ext cx="1025610" cy="963828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818179" y="258672"/>
            <a:ext cx="296562" cy="321276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942496" y="929265"/>
            <a:ext cx="65983" cy="615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7414054" y="804060"/>
            <a:ext cx="1729946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Institution nationale d’une capitale</a:t>
            </a:r>
            <a:endParaRPr lang="fr-FR" sz="1200" dirty="0"/>
          </a:p>
        </p:txBody>
      </p:sp>
      <p:sp>
        <p:nvSpPr>
          <p:cNvPr id="76" name="Rectangle 75"/>
          <p:cNvSpPr/>
          <p:nvPr/>
        </p:nvSpPr>
        <p:spPr>
          <a:xfrm>
            <a:off x="6919734" y="1628298"/>
            <a:ext cx="111506" cy="1070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7414054" y="1503424"/>
            <a:ext cx="1729946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Institution internationale</a:t>
            </a:r>
            <a:endParaRPr lang="fr-FR" sz="1200" dirty="0"/>
          </a:p>
        </p:txBody>
      </p:sp>
      <p:sp>
        <p:nvSpPr>
          <p:cNvPr id="78" name="ZoneTexte 77"/>
          <p:cNvSpPr txBox="1"/>
          <p:nvPr/>
        </p:nvSpPr>
        <p:spPr>
          <a:xfrm>
            <a:off x="6546415" y="2010787"/>
            <a:ext cx="2451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Une métropole touristique et culturelle</a:t>
            </a:r>
            <a:endParaRPr lang="fr-FR" sz="1400" b="1" dirty="0"/>
          </a:p>
        </p:txBody>
      </p:sp>
      <p:sp>
        <p:nvSpPr>
          <p:cNvPr id="79" name="Ellipse 78"/>
          <p:cNvSpPr/>
          <p:nvPr/>
        </p:nvSpPr>
        <p:spPr>
          <a:xfrm>
            <a:off x="7017586" y="3821761"/>
            <a:ext cx="104775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7285052" y="3688384"/>
            <a:ext cx="1919951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Musée de </a:t>
            </a:r>
            <a:r>
              <a:rPr lang="fr-FR" sz="1200" dirty="0" smtClean="0"/>
              <a:t>renommée </a:t>
            </a:r>
            <a:r>
              <a:rPr lang="fr-FR" sz="1200" dirty="0" smtClean="0"/>
              <a:t>mondiale (ex)</a:t>
            </a:r>
            <a:endParaRPr lang="fr-FR" sz="1200" dirty="0"/>
          </a:p>
        </p:txBody>
      </p:sp>
      <p:sp>
        <p:nvSpPr>
          <p:cNvPr id="81" name="Hexagone 80"/>
          <p:cNvSpPr/>
          <p:nvPr/>
        </p:nvSpPr>
        <p:spPr>
          <a:xfrm>
            <a:off x="6991232" y="4231556"/>
            <a:ext cx="172995" cy="185351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7259675" y="4140491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Pôle majeur d’activités culturelles</a:t>
            </a:r>
            <a:endParaRPr lang="fr-FR" sz="1200" dirty="0"/>
          </a:p>
        </p:txBody>
      </p:sp>
      <p:sp>
        <p:nvSpPr>
          <p:cNvPr id="83" name="Étoile à 5 branches 82"/>
          <p:cNvSpPr/>
          <p:nvPr/>
        </p:nvSpPr>
        <p:spPr>
          <a:xfrm>
            <a:off x="7017618" y="4802192"/>
            <a:ext cx="171450" cy="161925"/>
          </a:xfrm>
          <a:prstGeom prst="star5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7271360" y="4713583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Lieu d’événement culturel majeur</a:t>
            </a:r>
            <a:endParaRPr lang="fr-FR" sz="1200" dirty="0"/>
          </a:p>
        </p:txBody>
      </p:sp>
      <p:sp>
        <p:nvSpPr>
          <p:cNvPr id="85" name="Triangle isocèle 84"/>
          <p:cNvSpPr/>
          <p:nvPr/>
        </p:nvSpPr>
        <p:spPr>
          <a:xfrm rot="10800000">
            <a:off x="205470" y="6635309"/>
            <a:ext cx="216024" cy="144016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33491" y="6545450"/>
            <a:ext cx="2458299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Expositions, congrès </a:t>
            </a:r>
            <a:endParaRPr lang="fr-FR" sz="1200" dirty="0"/>
          </a:p>
        </p:txBody>
      </p:sp>
      <p:sp>
        <p:nvSpPr>
          <p:cNvPr id="87" name="Rectangle 86"/>
          <p:cNvSpPr/>
          <p:nvPr/>
        </p:nvSpPr>
        <p:spPr>
          <a:xfrm>
            <a:off x="6944317" y="5368190"/>
            <a:ext cx="285007" cy="190005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7289588" y="5252107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Quartier culturel et universitaire</a:t>
            </a:r>
            <a:endParaRPr lang="fr-FR" sz="1200" dirty="0"/>
          </a:p>
        </p:txBody>
      </p:sp>
      <p:sp>
        <p:nvSpPr>
          <p:cNvPr id="90" name="Triangle isocèle 89"/>
          <p:cNvSpPr/>
          <p:nvPr/>
        </p:nvSpPr>
        <p:spPr>
          <a:xfrm>
            <a:off x="1261904" y="3031022"/>
            <a:ext cx="403761" cy="415636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>
            <a:off x="6966088" y="6440868"/>
            <a:ext cx="263236" cy="286987"/>
          </a:xfrm>
          <a:prstGeom prst="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7289588" y="6348393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Concentration des sièges de l’audiovisuel</a:t>
            </a:r>
            <a:endParaRPr lang="fr-FR" sz="1200" dirty="0"/>
          </a:p>
        </p:txBody>
      </p:sp>
      <p:sp>
        <p:nvSpPr>
          <p:cNvPr id="89" name="ZoneTexte 88"/>
          <p:cNvSpPr txBox="1"/>
          <p:nvPr/>
        </p:nvSpPr>
        <p:spPr>
          <a:xfrm>
            <a:off x="2788130" y="1536065"/>
            <a:ext cx="196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3004012" y="2344676"/>
            <a:ext cx="135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3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2871260" y="2116216"/>
            <a:ext cx="144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2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3583654" y="2576085"/>
            <a:ext cx="2178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4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6731330" y="1258346"/>
            <a:ext cx="2412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1 Elysée   2 Matignon   3  </a:t>
            </a:r>
            <a:r>
              <a:rPr lang="fr-FR" sz="900" dirty="0" err="1" smtClean="0"/>
              <a:t>Ass</a:t>
            </a:r>
            <a:r>
              <a:rPr lang="fr-FR" sz="900" dirty="0" smtClean="0"/>
              <a:t> Nat    4   Sénat</a:t>
            </a:r>
          </a:p>
        </p:txBody>
      </p:sp>
      <p:sp>
        <p:nvSpPr>
          <p:cNvPr id="2" name="Organigramme : Opération manuelle 1"/>
          <p:cNvSpPr/>
          <p:nvPr/>
        </p:nvSpPr>
        <p:spPr>
          <a:xfrm rot="10800000">
            <a:off x="7013119" y="328650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285052" y="3200276"/>
            <a:ext cx="1876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Emblème mondial, 7 M de visiteurs annuels</a:t>
            </a:r>
            <a:endParaRPr lang="fr-FR" sz="1200" dirty="0" smtClean="0"/>
          </a:p>
        </p:txBody>
      </p:sp>
      <p:sp>
        <p:nvSpPr>
          <p:cNvPr id="10" name="Ellipse 9"/>
          <p:cNvSpPr/>
          <p:nvPr/>
        </p:nvSpPr>
        <p:spPr>
          <a:xfrm>
            <a:off x="1306477" y="80011"/>
            <a:ext cx="4908126" cy="45837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apèze 10"/>
          <p:cNvSpPr/>
          <p:nvPr/>
        </p:nvSpPr>
        <p:spPr>
          <a:xfrm rot="10800000">
            <a:off x="3400673" y="4475702"/>
            <a:ext cx="191613" cy="269289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ZoneTexte 96"/>
          <p:cNvSpPr txBox="1"/>
          <p:nvPr/>
        </p:nvSpPr>
        <p:spPr>
          <a:xfrm>
            <a:off x="3599040" y="4197181"/>
            <a:ext cx="979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/>
              <a:t>Cité Universitaire</a:t>
            </a:r>
            <a:endParaRPr lang="fr-FR" sz="1100" i="1" dirty="0"/>
          </a:p>
        </p:txBody>
      </p:sp>
      <p:sp>
        <p:nvSpPr>
          <p:cNvPr id="98" name="ZoneTexte 97"/>
          <p:cNvSpPr txBox="1"/>
          <p:nvPr/>
        </p:nvSpPr>
        <p:spPr>
          <a:xfrm>
            <a:off x="7285052" y="5804293"/>
            <a:ext cx="1884325" cy="46166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Campus d’étudiants étrangers</a:t>
            </a:r>
            <a:endParaRPr lang="fr-FR" sz="1200" dirty="0" smtClean="0"/>
          </a:p>
        </p:txBody>
      </p:sp>
      <p:sp>
        <p:nvSpPr>
          <p:cNvPr id="99" name="Trapèze 98"/>
          <p:cNvSpPr/>
          <p:nvPr/>
        </p:nvSpPr>
        <p:spPr>
          <a:xfrm rot="10800000">
            <a:off x="6944316" y="5913977"/>
            <a:ext cx="285007" cy="260102"/>
          </a:xfrm>
          <a:prstGeom prst="trapezoid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33399" y="5287480"/>
            <a:ext cx="275861" cy="271271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3200217" y="1378238"/>
            <a:ext cx="538808" cy="480924"/>
          </a:xfrm>
          <a:prstGeom prst="rect">
            <a:avLst/>
          </a:prstGeom>
          <a:noFill/>
          <a:ln w="28575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109358" y="3036357"/>
            <a:ext cx="906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Val de Seine</a:t>
            </a:r>
            <a:endParaRPr lang="fr-FR" sz="1100" b="1" i="1" dirty="0"/>
          </a:p>
        </p:txBody>
      </p:sp>
      <p:sp>
        <p:nvSpPr>
          <p:cNvPr id="102" name="Organigramme : Opération manuelle 101"/>
          <p:cNvSpPr/>
          <p:nvPr/>
        </p:nvSpPr>
        <p:spPr>
          <a:xfrm rot="10800000">
            <a:off x="2456611" y="2124271"/>
            <a:ext cx="127220" cy="235352"/>
          </a:xfrm>
          <a:prstGeom prst="flowChartManualOperation">
            <a:avLst/>
          </a:prstGeom>
          <a:solidFill>
            <a:srgbClr val="FFC000"/>
          </a:solidFill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1701433" y="1847935"/>
            <a:ext cx="778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Tour Eiffel</a:t>
            </a:r>
            <a:endParaRPr lang="fr-FR" sz="1100" b="1" i="1" dirty="0"/>
          </a:p>
        </p:txBody>
      </p:sp>
      <p:cxnSp>
        <p:nvCxnSpPr>
          <p:cNvPr id="15" name="Connecteur droit 14"/>
          <p:cNvCxnSpPr>
            <a:stCxn id="103" idx="2"/>
            <a:endCxn id="102" idx="3"/>
          </p:cNvCxnSpPr>
          <p:nvPr/>
        </p:nvCxnSpPr>
        <p:spPr>
          <a:xfrm>
            <a:off x="2090841" y="2109545"/>
            <a:ext cx="378492" cy="132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/>
          <p:cNvSpPr txBox="1"/>
          <p:nvPr/>
        </p:nvSpPr>
        <p:spPr>
          <a:xfrm>
            <a:off x="3744970" y="2094780"/>
            <a:ext cx="63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/>
              <a:t>Louvre</a:t>
            </a:r>
            <a:endParaRPr lang="fr-FR" sz="1100" b="1" i="1" dirty="0"/>
          </a:p>
        </p:txBody>
      </p:sp>
      <p:sp>
        <p:nvSpPr>
          <p:cNvPr id="18" name="Ellipse 17"/>
          <p:cNvSpPr/>
          <p:nvPr/>
        </p:nvSpPr>
        <p:spPr>
          <a:xfrm>
            <a:off x="2382765" y="1015540"/>
            <a:ext cx="2621976" cy="2538702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870700" y="2613360"/>
            <a:ext cx="385350" cy="349688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7285052" y="2517210"/>
            <a:ext cx="187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Centre historique, 1</a:t>
            </a:r>
            <a:r>
              <a:rPr lang="fr-FR" sz="1200" baseline="30000" dirty="0" smtClean="0"/>
              <a:t>ère</a:t>
            </a:r>
            <a:r>
              <a:rPr lang="fr-FR" sz="1200" dirty="0" smtClean="0"/>
              <a:t> destination touristique mondiale</a:t>
            </a:r>
            <a:endParaRPr lang="fr-FR" sz="1200" dirty="0" smtClean="0"/>
          </a:p>
        </p:txBody>
      </p:sp>
      <p:sp>
        <p:nvSpPr>
          <p:cNvPr id="107" name="Rectangle 106"/>
          <p:cNvSpPr/>
          <p:nvPr/>
        </p:nvSpPr>
        <p:spPr>
          <a:xfrm>
            <a:off x="31169" y="0"/>
            <a:ext cx="6515246" cy="4964117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34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FF0000"/>
          </a:solidFill>
          <a:prstDash val="sys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b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252</Words>
  <Application>Microsoft Office PowerPoint</Application>
  <PresentationFormat>Affichage à l'écran (4:3)</PresentationFormat>
  <Paragraphs>72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LAMOTTE ALAIN</cp:lastModifiedBy>
  <cp:revision>14</cp:revision>
  <cp:lastPrinted>2019-11-21T09:35:18Z</cp:lastPrinted>
  <dcterms:created xsi:type="dcterms:W3CDTF">2012-05-15T08:56:11Z</dcterms:created>
  <dcterms:modified xsi:type="dcterms:W3CDTF">2019-11-21T09:35:46Z</dcterms:modified>
</cp:coreProperties>
</file>