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2" r:id="rId3"/>
    <p:sldId id="263" r:id="rId4"/>
  </p:sldIdLst>
  <p:sldSz cx="9144000" cy="6858000" type="screen4x3"/>
  <p:notesSz cx="6858000" cy="994727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822" autoAdjust="0"/>
  </p:normalViewPr>
  <p:slideViewPr>
    <p:cSldViewPr snapToGrid="0"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A6B61-253D-4F70-8940-E43B0DB406D6}" type="datetimeFigureOut">
              <a:rPr lang="fr-FR" smtClean="0"/>
              <a:pPr/>
              <a:t>29/11/2019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8113D-5776-4241-AA87-F6CFA324967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A6B61-253D-4F70-8940-E43B0DB406D6}" type="datetimeFigureOut">
              <a:rPr lang="fr-FR" smtClean="0"/>
              <a:pPr/>
              <a:t>29/11/2019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8113D-5776-4241-AA87-F6CFA324967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A6B61-253D-4F70-8940-E43B0DB406D6}" type="datetimeFigureOut">
              <a:rPr lang="fr-FR" smtClean="0"/>
              <a:pPr/>
              <a:t>29/11/2019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8113D-5776-4241-AA87-F6CFA324967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A6B61-253D-4F70-8940-E43B0DB406D6}" type="datetimeFigureOut">
              <a:rPr lang="fr-FR" smtClean="0"/>
              <a:pPr/>
              <a:t>29/11/2019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8113D-5776-4241-AA87-F6CFA324967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A6B61-253D-4F70-8940-E43B0DB406D6}" type="datetimeFigureOut">
              <a:rPr lang="fr-FR" smtClean="0"/>
              <a:pPr/>
              <a:t>29/11/2019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8113D-5776-4241-AA87-F6CFA324967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A6B61-253D-4F70-8940-E43B0DB406D6}" type="datetimeFigureOut">
              <a:rPr lang="fr-FR" smtClean="0"/>
              <a:pPr/>
              <a:t>29/11/2019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8113D-5776-4241-AA87-F6CFA324967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A6B61-253D-4F70-8940-E43B0DB406D6}" type="datetimeFigureOut">
              <a:rPr lang="fr-FR" smtClean="0"/>
              <a:pPr/>
              <a:t>29/11/2019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8113D-5776-4241-AA87-F6CFA324967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A6B61-253D-4F70-8940-E43B0DB406D6}" type="datetimeFigureOut">
              <a:rPr lang="fr-FR" smtClean="0"/>
              <a:pPr/>
              <a:t>29/11/2019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8113D-5776-4241-AA87-F6CFA324967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A6B61-253D-4F70-8940-E43B0DB406D6}" type="datetimeFigureOut">
              <a:rPr lang="fr-FR" smtClean="0"/>
              <a:pPr/>
              <a:t>29/11/2019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8113D-5776-4241-AA87-F6CFA324967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A6B61-253D-4F70-8940-E43B0DB406D6}" type="datetimeFigureOut">
              <a:rPr lang="fr-FR" smtClean="0"/>
              <a:pPr/>
              <a:t>29/11/2019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8113D-5776-4241-AA87-F6CFA324967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A6B61-253D-4F70-8940-E43B0DB406D6}" type="datetimeFigureOut">
              <a:rPr lang="fr-FR" smtClean="0"/>
              <a:pPr/>
              <a:t>29/11/2019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8113D-5776-4241-AA87-F6CFA324967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FA6B61-253D-4F70-8940-E43B0DB406D6}" type="datetimeFigureOut">
              <a:rPr lang="fr-FR" smtClean="0"/>
              <a:pPr/>
              <a:t>29/11/2019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68113D-5776-4241-AA87-F6CFA324967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rme libre 3"/>
          <p:cNvSpPr/>
          <p:nvPr/>
        </p:nvSpPr>
        <p:spPr>
          <a:xfrm>
            <a:off x="173620" y="1996633"/>
            <a:ext cx="6296628" cy="2586942"/>
          </a:xfrm>
          <a:custGeom>
            <a:avLst/>
            <a:gdLst>
              <a:gd name="connsiteX0" fmla="*/ 0 w 6296628"/>
              <a:gd name="connsiteY0" fmla="*/ 2204977 h 2586942"/>
              <a:gd name="connsiteX1" fmla="*/ 902826 w 6296628"/>
              <a:gd name="connsiteY1" fmla="*/ 1869311 h 2586942"/>
              <a:gd name="connsiteX2" fmla="*/ 1539433 w 6296628"/>
              <a:gd name="connsiteY2" fmla="*/ 816015 h 2586942"/>
              <a:gd name="connsiteX3" fmla="*/ 2233914 w 6296628"/>
              <a:gd name="connsiteY3" fmla="*/ 121534 h 2586942"/>
              <a:gd name="connsiteX4" fmla="*/ 2963119 w 6296628"/>
              <a:gd name="connsiteY4" fmla="*/ 86810 h 2586942"/>
              <a:gd name="connsiteX5" fmla="*/ 3657600 w 6296628"/>
              <a:gd name="connsiteY5" fmla="*/ 399326 h 2586942"/>
              <a:gd name="connsiteX6" fmla="*/ 4085864 w 6296628"/>
              <a:gd name="connsiteY6" fmla="*/ 677119 h 2586942"/>
              <a:gd name="connsiteX7" fmla="*/ 4629874 w 6296628"/>
              <a:gd name="connsiteY7" fmla="*/ 1082233 h 2586942"/>
              <a:gd name="connsiteX8" fmla="*/ 5220183 w 6296628"/>
              <a:gd name="connsiteY8" fmla="*/ 1857737 h 2586942"/>
              <a:gd name="connsiteX9" fmla="*/ 5555848 w 6296628"/>
              <a:gd name="connsiteY9" fmla="*/ 2181828 h 2586942"/>
              <a:gd name="connsiteX10" fmla="*/ 6053560 w 6296628"/>
              <a:gd name="connsiteY10" fmla="*/ 2517494 h 2586942"/>
              <a:gd name="connsiteX11" fmla="*/ 6296628 w 6296628"/>
              <a:gd name="connsiteY11" fmla="*/ 2586942 h 25869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296628" h="2586942">
                <a:moveTo>
                  <a:pt x="0" y="2204977"/>
                </a:moveTo>
                <a:cubicBezTo>
                  <a:pt x="323127" y="2152891"/>
                  <a:pt x="646254" y="2100805"/>
                  <a:pt x="902826" y="1869311"/>
                </a:cubicBezTo>
                <a:cubicBezTo>
                  <a:pt x="1159398" y="1637817"/>
                  <a:pt x="1317585" y="1107311"/>
                  <a:pt x="1539433" y="816015"/>
                </a:cubicBezTo>
                <a:cubicBezTo>
                  <a:pt x="1761281" y="524719"/>
                  <a:pt x="1996633" y="243068"/>
                  <a:pt x="2233914" y="121534"/>
                </a:cubicBezTo>
                <a:cubicBezTo>
                  <a:pt x="2471195" y="0"/>
                  <a:pt x="2725838" y="40511"/>
                  <a:pt x="2963119" y="86810"/>
                </a:cubicBezTo>
                <a:cubicBezTo>
                  <a:pt x="3200400" y="133109"/>
                  <a:pt x="3470476" y="300941"/>
                  <a:pt x="3657600" y="399326"/>
                </a:cubicBezTo>
                <a:cubicBezTo>
                  <a:pt x="3844724" y="497711"/>
                  <a:pt x="3923818" y="563301"/>
                  <a:pt x="4085864" y="677119"/>
                </a:cubicBezTo>
                <a:cubicBezTo>
                  <a:pt x="4247910" y="790937"/>
                  <a:pt x="4440821" y="885463"/>
                  <a:pt x="4629874" y="1082233"/>
                </a:cubicBezTo>
                <a:cubicBezTo>
                  <a:pt x="4818927" y="1279003"/>
                  <a:pt x="5065854" y="1674471"/>
                  <a:pt x="5220183" y="1857737"/>
                </a:cubicBezTo>
                <a:cubicBezTo>
                  <a:pt x="5374512" y="2041003"/>
                  <a:pt x="5416952" y="2071869"/>
                  <a:pt x="5555848" y="2181828"/>
                </a:cubicBezTo>
                <a:cubicBezTo>
                  <a:pt x="5694744" y="2291788"/>
                  <a:pt x="5930097" y="2449975"/>
                  <a:pt x="6053560" y="2517494"/>
                </a:cubicBezTo>
                <a:cubicBezTo>
                  <a:pt x="6177023" y="2585013"/>
                  <a:pt x="6236825" y="2585977"/>
                  <a:pt x="6296628" y="2586942"/>
                </a:cubicBezTo>
              </a:path>
            </a:pathLst>
          </a:cu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539552" y="332656"/>
            <a:ext cx="360040" cy="360040"/>
          </a:xfrm>
          <a:prstGeom prst="rect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Triangle isocèle 7"/>
          <p:cNvSpPr/>
          <p:nvPr/>
        </p:nvSpPr>
        <p:spPr>
          <a:xfrm rot="10800000">
            <a:off x="1979712" y="3645024"/>
            <a:ext cx="216024" cy="144016"/>
          </a:xfrm>
          <a:prstGeom prst="triangl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Triangle isocèle 8"/>
          <p:cNvSpPr/>
          <p:nvPr/>
        </p:nvSpPr>
        <p:spPr>
          <a:xfrm rot="10800000">
            <a:off x="1763688" y="1268760"/>
            <a:ext cx="216024" cy="144016"/>
          </a:xfrm>
          <a:prstGeom prst="triangl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2625757" y="2748972"/>
            <a:ext cx="111506" cy="107044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16"/>
          <p:cNvSpPr/>
          <p:nvPr/>
        </p:nvSpPr>
        <p:spPr>
          <a:xfrm>
            <a:off x="3025807" y="2101272"/>
            <a:ext cx="65983" cy="61522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Rectangle 19"/>
          <p:cNvSpPr/>
          <p:nvPr/>
        </p:nvSpPr>
        <p:spPr>
          <a:xfrm>
            <a:off x="3150251" y="2513445"/>
            <a:ext cx="65983" cy="61522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Rectangle 20"/>
          <p:cNvSpPr/>
          <p:nvPr/>
        </p:nvSpPr>
        <p:spPr>
          <a:xfrm>
            <a:off x="2987955" y="1680193"/>
            <a:ext cx="65983" cy="61522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 21"/>
          <p:cNvSpPr/>
          <p:nvPr/>
        </p:nvSpPr>
        <p:spPr>
          <a:xfrm>
            <a:off x="3716308" y="2782619"/>
            <a:ext cx="65983" cy="61522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Ellipse 28"/>
          <p:cNvSpPr/>
          <p:nvPr/>
        </p:nvSpPr>
        <p:spPr>
          <a:xfrm>
            <a:off x="3629321" y="2153913"/>
            <a:ext cx="114300" cy="10341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Forme libre 31"/>
          <p:cNvSpPr/>
          <p:nvPr/>
        </p:nvSpPr>
        <p:spPr>
          <a:xfrm>
            <a:off x="3714874" y="2571874"/>
            <a:ext cx="584052" cy="771525"/>
          </a:xfrm>
          <a:custGeom>
            <a:avLst/>
            <a:gdLst>
              <a:gd name="connsiteX0" fmla="*/ 257175 w 942975"/>
              <a:gd name="connsiteY0" fmla="*/ 0 h 771525"/>
              <a:gd name="connsiteX1" fmla="*/ 942975 w 942975"/>
              <a:gd name="connsiteY1" fmla="*/ 447675 h 771525"/>
              <a:gd name="connsiteX2" fmla="*/ 771525 w 942975"/>
              <a:gd name="connsiteY2" fmla="*/ 714375 h 771525"/>
              <a:gd name="connsiteX3" fmla="*/ 333375 w 942975"/>
              <a:gd name="connsiteY3" fmla="*/ 771525 h 771525"/>
              <a:gd name="connsiteX4" fmla="*/ 0 w 942975"/>
              <a:gd name="connsiteY4" fmla="*/ 647700 h 771525"/>
              <a:gd name="connsiteX5" fmla="*/ 257175 w 942975"/>
              <a:gd name="connsiteY5" fmla="*/ 0 h 771525"/>
              <a:gd name="connsiteX0" fmla="*/ 257175 w 942975"/>
              <a:gd name="connsiteY0" fmla="*/ 0 h 771525"/>
              <a:gd name="connsiteX1" fmla="*/ 942975 w 942975"/>
              <a:gd name="connsiteY1" fmla="*/ 447675 h 771525"/>
              <a:gd name="connsiteX2" fmla="*/ 463877 w 942975"/>
              <a:gd name="connsiteY2" fmla="*/ 517822 h 771525"/>
              <a:gd name="connsiteX3" fmla="*/ 333375 w 942975"/>
              <a:gd name="connsiteY3" fmla="*/ 771525 h 771525"/>
              <a:gd name="connsiteX4" fmla="*/ 0 w 942975"/>
              <a:gd name="connsiteY4" fmla="*/ 647700 h 771525"/>
              <a:gd name="connsiteX5" fmla="*/ 257175 w 942975"/>
              <a:gd name="connsiteY5" fmla="*/ 0 h 771525"/>
              <a:gd name="connsiteX0" fmla="*/ 257175 w 584052"/>
              <a:gd name="connsiteY0" fmla="*/ 0 h 771525"/>
              <a:gd name="connsiteX1" fmla="*/ 584052 w 584052"/>
              <a:gd name="connsiteY1" fmla="*/ 234030 h 771525"/>
              <a:gd name="connsiteX2" fmla="*/ 463877 w 584052"/>
              <a:gd name="connsiteY2" fmla="*/ 517822 h 771525"/>
              <a:gd name="connsiteX3" fmla="*/ 333375 w 584052"/>
              <a:gd name="connsiteY3" fmla="*/ 771525 h 771525"/>
              <a:gd name="connsiteX4" fmla="*/ 0 w 584052"/>
              <a:gd name="connsiteY4" fmla="*/ 647700 h 771525"/>
              <a:gd name="connsiteX5" fmla="*/ 257175 w 584052"/>
              <a:gd name="connsiteY5" fmla="*/ 0 h 771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84052" h="771525">
                <a:moveTo>
                  <a:pt x="257175" y="0"/>
                </a:moveTo>
                <a:lnTo>
                  <a:pt x="584052" y="234030"/>
                </a:lnTo>
                <a:lnTo>
                  <a:pt x="463877" y="517822"/>
                </a:lnTo>
                <a:lnTo>
                  <a:pt x="333375" y="771525"/>
                </a:lnTo>
                <a:lnTo>
                  <a:pt x="0" y="647700"/>
                </a:lnTo>
                <a:lnTo>
                  <a:pt x="257175" y="0"/>
                </a:lnTo>
                <a:close/>
              </a:path>
            </a:pathLst>
          </a:custGeom>
          <a:noFill/>
          <a:ln w="127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Étoile à 5 branches 32"/>
          <p:cNvSpPr/>
          <p:nvPr/>
        </p:nvSpPr>
        <p:spPr>
          <a:xfrm>
            <a:off x="4733925" y="2514600"/>
            <a:ext cx="171450" cy="161925"/>
          </a:xfrm>
          <a:prstGeom prst="star5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Étoile à 5 branches 33"/>
          <p:cNvSpPr/>
          <p:nvPr/>
        </p:nvSpPr>
        <p:spPr>
          <a:xfrm>
            <a:off x="5067159" y="784182"/>
            <a:ext cx="171450" cy="161925"/>
          </a:xfrm>
          <a:prstGeom prst="star5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Étoile à 5 branches 35"/>
          <p:cNvSpPr/>
          <p:nvPr/>
        </p:nvSpPr>
        <p:spPr>
          <a:xfrm>
            <a:off x="3486150" y="1533525"/>
            <a:ext cx="171450" cy="161925"/>
          </a:xfrm>
          <a:prstGeom prst="star5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Hexagone 36"/>
          <p:cNvSpPr/>
          <p:nvPr/>
        </p:nvSpPr>
        <p:spPr>
          <a:xfrm>
            <a:off x="4927143" y="3571671"/>
            <a:ext cx="172995" cy="185351"/>
          </a:xfrm>
          <a:prstGeom prst="hexagon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Hexagone 37"/>
          <p:cNvSpPr/>
          <p:nvPr/>
        </p:nvSpPr>
        <p:spPr>
          <a:xfrm>
            <a:off x="3732328" y="1886466"/>
            <a:ext cx="172995" cy="185351"/>
          </a:xfrm>
          <a:prstGeom prst="hexagon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ZoneTexte 38"/>
          <p:cNvSpPr txBox="1"/>
          <p:nvPr/>
        </p:nvSpPr>
        <p:spPr>
          <a:xfrm>
            <a:off x="3708750" y="1388679"/>
            <a:ext cx="69197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i="1" dirty="0" smtClean="0"/>
              <a:t>Opéra G.</a:t>
            </a:r>
            <a:endParaRPr lang="fr-FR" sz="1100" i="1" dirty="0"/>
          </a:p>
        </p:txBody>
      </p:sp>
      <p:sp>
        <p:nvSpPr>
          <p:cNvPr id="41" name="Hexagone 40"/>
          <p:cNvSpPr/>
          <p:nvPr/>
        </p:nvSpPr>
        <p:spPr>
          <a:xfrm>
            <a:off x="4723582" y="572986"/>
            <a:ext cx="172995" cy="185351"/>
          </a:xfrm>
          <a:prstGeom prst="hexagon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ZoneTexte 42"/>
          <p:cNvSpPr txBox="1"/>
          <p:nvPr/>
        </p:nvSpPr>
        <p:spPr>
          <a:xfrm>
            <a:off x="4120006" y="526225"/>
            <a:ext cx="74168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i="1" dirty="0" smtClean="0"/>
              <a:t>Cité des Sciences</a:t>
            </a:r>
            <a:endParaRPr lang="fr-FR" sz="1100" i="1" dirty="0"/>
          </a:p>
        </p:txBody>
      </p:sp>
      <p:sp>
        <p:nvSpPr>
          <p:cNvPr id="44" name="ZoneTexte 43"/>
          <p:cNvSpPr txBox="1"/>
          <p:nvPr/>
        </p:nvSpPr>
        <p:spPr>
          <a:xfrm>
            <a:off x="570708" y="80010"/>
            <a:ext cx="98442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i="1" dirty="0" smtClean="0"/>
              <a:t>La Défense</a:t>
            </a:r>
            <a:endParaRPr lang="fr-FR" sz="1100" b="1" i="1" dirty="0"/>
          </a:p>
        </p:txBody>
      </p:sp>
      <p:sp>
        <p:nvSpPr>
          <p:cNvPr id="45" name="ZoneTexte 44"/>
          <p:cNvSpPr txBox="1"/>
          <p:nvPr/>
        </p:nvSpPr>
        <p:spPr>
          <a:xfrm>
            <a:off x="4893809" y="2410567"/>
            <a:ext cx="69609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i="1" dirty="0" smtClean="0"/>
              <a:t>Opéra B.</a:t>
            </a:r>
            <a:endParaRPr lang="fr-FR" sz="1100" i="1" dirty="0"/>
          </a:p>
        </p:txBody>
      </p:sp>
      <p:sp>
        <p:nvSpPr>
          <p:cNvPr id="47" name="ZoneTexte 46"/>
          <p:cNvSpPr txBox="1"/>
          <p:nvPr/>
        </p:nvSpPr>
        <p:spPr>
          <a:xfrm>
            <a:off x="2057948" y="3748140"/>
            <a:ext cx="90616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i="1" dirty="0" smtClean="0"/>
              <a:t>Porte des expositions</a:t>
            </a:r>
            <a:endParaRPr lang="fr-FR" sz="1100" i="1" dirty="0"/>
          </a:p>
        </p:txBody>
      </p:sp>
      <p:sp>
        <p:nvSpPr>
          <p:cNvPr id="48" name="ZoneTexte 47"/>
          <p:cNvSpPr txBox="1"/>
          <p:nvPr/>
        </p:nvSpPr>
        <p:spPr>
          <a:xfrm>
            <a:off x="1979689" y="1173786"/>
            <a:ext cx="98442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i="1" dirty="0" smtClean="0"/>
              <a:t>Palais des Congrès</a:t>
            </a:r>
            <a:endParaRPr lang="fr-FR" sz="1100" i="1" dirty="0"/>
          </a:p>
        </p:txBody>
      </p:sp>
      <p:sp>
        <p:nvSpPr>
          <p:cNvPr id="49" name="ZoneTexte 48"/>
          <p:cNvSpPr txBox="1"/>
          <p:nvPr/>
        </p:nvSpPr>
        <p:spPr>
          <a:xfrm>
            <a:off x="4575702" y="3440827"/>
            <a:ext cx="454416" cy="2616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i="1" dirty="0" smtClean="0"/>
              <a:t>BNF</a:t>
            </a:r>
            <a:endParaRPr lang="fr-FR" sz="1100" i="1" dirty="0"/>
          </a:p>
        </p:txBody>
      </p:sp>
      <p:sp>
        <p:nvSpPr>
          <p:cNvPr id="52" name="ZoneTexte 51"/>
          <p:cNvSpPr txBox="1"/>
          <p:nvPr/>
        </p:nvSpPr>
        <p:spPr>
          <a:xfrm>
            <a:off x="2442519" y="2541372"/>
            <a:ext cx="65902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i="1" dirty="0" smtClean="0"/>
              <a:t>Unesco</a:t>
            </a:r>
            <a:endParaRPr lang="fr-FR" sz="1100" i="1" dirty="0"/>
          </a:p>
        </p:txBody>
      </p:sp>
      <p:sp>
        <p:nvSpPr>
          <p:cNvPr id="56" name="Rectangle 55"/>
          <p:cNvSpPr/>
          <p:nvPr/>
        </p:nvSpPr>
        <p:spPr>
          <a:xfrm rot="18010322">
            <a:off x="961670" y="2994600"/>
            <a:ext cx="1007442" cy="704955"/>
          </a:xfrm>
          <a:prstGeom prst="rect">
            <a:avLst/>
          </a:prstGeom>
          <a:noFill/>
          <a:ln w="19050">
            <a:solidFill>
              <a:srgbClr val="7030A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ZoneTexte 57"/>
          <p:cNvSpPr txBox="1"/>
          <p:nvPr/>
        </p:nvSpPr>
        <p:spPr>
          <a:xfrm>
            <a:off x="5037692" y="904553"/>
            <a:ext cx="630194" cy="2718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i="1" dirty="0" err="1" smtClean="0"/>
              <a:t>Zenith</a:t>
            </a:r>
            <a:endParaRPr lang="fr-FR" sz="1100" i="1" dirty="0"/>
          </a:p>
        </p:txBody>
      </p:sp>
      <p:sp>
        <p:nvSpPr>
          <p:cNvPr id="61" name="ZoneTexte 60"/>
          <p:cNvSpPr txBox="1"/>
          <p:nvPr/>
        </p:nvSpPr>
        <p:spPr>
          <a:xfrm>
            <a:off x="31169" y="4891111"/>
            <a:ext cx="38970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smtClean="0"/>
              <a:t>Une capitale mondiale des affaires</a:t>
            </a:r>
            <a:endParaRPr lang="fr-FR" sz="1600" b="1" dirty="0"/>
          </a:p>
        </p:txBody>
      </p:sp>
      <p:sp>
        <p:nvSpPr>
          <p:cNvPr id="62" name="Rectangle 61"/>
          <p:cNvSpPr/>
          <p:nvPr/>
        </p:nvSpPr>
        <p:spPr>
          <a:xfrm>
            <a:off x="146265" y="5698802"/>
            <a:ext cx="250127" cy="249895"/>
          </a:xfrm>
          <a:prstGeom prst="rect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3" name="ZoneTexte 62"/>
          <p:cNvSpPr txBox="1"/>
          <p:nvPr/>
        </p:nvSpPr>
        <p:spPr>
          <a:xfrm>
            <a:off x="651338" y="5680315"/>
            <a:ext cx="43534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1</a:t>
            </a:r>
            <a:r>
              <a:rPr lang="fr-FR" sz="1400" baseline="30000" dirty="0" smtClean="0"/>
              <a:t>er</a:t>
            </a:r>
            <a:r>
              <a:rPr lang="fr-FR" sz="1400" dirty="0" smtClean="0"/>
              <a:t> quartier d’affaires européen, 1500 sièges sociaux</a:t>
            </a:r>
            <a:endParaRPr lang="fr-FR" sz="1400" dirty="0"/>
          </a:p>
        </p:txBody>
      </p:sp>
      <p:sp>
        <p:nvSpPr>
          <p:cNvPr id="65" name="ZoneTexte 64"/>
          <p:cNvSpPr txBox="1"/>
          <p:nvPr/>
        </p:nvSpPr>
        <p:spPr>
          <a:xfrm>
            <a:off x="619142" y="5244391"/>
            <a:ext cx="23563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Quartier Central des Affaires</a:t>
            </a:r>
            <a:endParaRPr lang="fr-FR" sz="1400" dirty="0"/>
          </a:p>
        </p:txBody>
      </p:sp>
      <p:sp>
        <p:nvSpPr>
          <p:cNvPr id="66" name="Rectangle 65"/>
          <p:cNvSpPr/>
          <p:nvPr/>
        </p:nvSpPr>
        <p:spPr>
          <a:xfrm rot="19430786">
            <a:off x="136537" y="6258793"/>
            <a:ext cx="306105" cy="159296"/>
          </a:xfrm>
          <a:prstGeom prst="rect">
            <a:avLst/>
          </a:prstGeom>
          <a:noFill/>
          <a:ln w="19050">
            <a:solidFill>
              <a:srgbClr val="7030A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" name="ZoneTexte 66"/>
          <p:cNvSpPr txBox="1"/>
          <p:nvPr/>
        </p:nvSpPr>
        <p:spPr>
          <a:xfrm>
            <a:off x="640365" y="6174079"/>
            <a:ext cx="2894718" cy="307777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Nouveau quartier d’affaires</a:t>
            </a:r>
            <a:endParaRPr lang="fr-FR" sz="1400" dirty="0"/>
          </a:p>
        </p:txBody>
      </p:sp>
      <p:sp>
        <p:nvSpPr>
          <p:cNvPr id="68" name="ZoneTexte 67"/>
          <p:cNvSpPr txBox="1"/>
          <p:nvPr/>
        </p:nvSpPr>
        <p:spPr>
          <a:xfrm>
            <a:off x="6603135" y="-87534"/>
            <a:ext cx="2669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smtClean="0"/>
              <a:t>Une métropole politique</a:t>
            </a:r>
            <a:endParaRPr lang="fr-FR" sz="1600" b="1" dirty="0"/>
          </a:p>
        </p:txBody>
      </p:sp>
      <p:sp>
        <p:nvSpPr>
          <p:cNvPr id="71" name="ZoneTexte 70"/>
          <p:cNvSpPr txBox="1"/>
          <p:nvPr/>
        </p:nvSpPr>
        <p:spPr>
          <a:xfrm>
            <a:off x="7403392" y="138507"/>
            <a:ext cx="1729946" cy="738664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Quartier des ministères et des ambassades</a:t>
            </a:r>
            <a:endParaRPr lang="fr-FR" sz="1400" dirty="0"/>
          </a:p>
        </p:txBody>
      </p:sp>
      <p:sp>
        <p:nvSpPr>
          <p:cNvPr id="72" name="Ellipse 71"/>
          <p:cNvSpPr/>
          <p:nvPr/>
        </p:nvSpPr>
        <p:spPr>
          <a:xfrm>
            <a:off x="2310714" y="2100648"/>
            <a:ext cx="1025610" cy="963828"/>
          </a:xfrm>
          <a:prstGeom prst="ellipse">
            <a:avLst/>
          </a:prstGeom>
          <a:noFill/>
          <a:ln>
            <a:solidFill>
              <a:srgbClr val="00B05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" name="Ellipse 72"/>
          <p:cNvSpPr/>
          <p:nvPr/>
        </p:nvSpPr>
        <p:spPr>
          <a:xfrm>
            <a:off x="6818179" y="258672"/>
            <a:ext cx="296562" cy="321276"/>
          </a:xfrm>
          <a:prstGeom prst="ellipse">
            <a:avLst/>
          </a:prstGeom>
          <a:noFill/>
          <a:ln>
            <a:solidFill>
              <a:srgbClr val="00B05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4" name="Rectangle 73"/>
          <p:cNvSpPr/>
          <p:nvPr/>
        </p:nvSpPr>
        <p:spPr>
          <a:xfrm>
            <a:off x="6942496" y="929265"/>
            <a:ext cx="65983" cy="61522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5" name="ZoneTexte 74"/>
          <p:cNvSpPr txBox="1"/>
          <p:nvPr/>
        </p:nvSpPr>
        <p:spPr>
          <a:xfrm>
            <a:off x="7414054" y="804060"/>
            <a:ext cx="1729946" cy="523220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Institution nationale d’une capitale</a:t>
            </a:r>
            <a:endParaRPr lang="fr-FR" sz="1400" dirty="0"/>
          </a:p>
        </p:txBody>
      </p:sp>
      <p:sp>
        <p:nvSpPr>
          <p:cNvPr id="76" name="Rectangle 75"/>
          <p:cNvSpPr/>
          <p:nvPr/>
        </p:nvSpPr>
        <p:spPr>
          <a:xfrm>
            <a:off x="6919734" y="1628298"/>
            <a:ext cx="111506" cy="107044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7" name="ZoneTexte 76"/>
          <p:cNvSpPr txBox="1"/>
          <p:nvPr/>
        </p:nvSpPr>
        <p:spPr>
          <a:xfrm>
            <a:off x="7414054" y="1503424"/>
            <a:ext cx="1729946" cy="523220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Institution internationale</a:t>
            </a:r>
            <a:endParaRPr lang="fr-FR" sz="1400" dirty="0"/>
          </a:p>
        </p:txBody>
      </p:sp>
      <p:sp>
        <p:nvSpPr>
          <p:cNvPr id="78" name="ZoneTexte 77"/>
          <p:cNvSpPr txBox="1"/>
          <p:nvPr/>
        </p:nvSpPr>
        <p:spPr>
          <a:xfrm>
            <a:off x="6546415" y="2010787"/>
            <a:ext cx="24513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smtClean="0"/>
              <a:t>Une métropole touristique et culturelle</a:t>
            </a:r>
            <a:endParaRPr lang="fr-FR" sz="1600" b="1" dirty="0"/>
          </a:p>
        </p:txBody>
      </p:sp>
      <p:sp>
        <p:nvSpPr>
          <p:cNvPr id="79" name="Ellipse 78"/>
          <p:cNvSpPr/>
          <p:nvPr/>
        </p:nvSpPr>
        <p:spPr>
          <a:xfrm>
            <a:off x="7017586" y="3821761"/>
            <a:ext cx="104775" cy="9525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0" name="ZoneTexte 79"/>
          <p:cNvSpPr txBox="1"/>
          <p:nvPr/>
        </p:nvSpPr>
        <p:spPr>
          <a:xfrm>
            <a:off x="7285052" y="3688384"/>
            <a:ext cx="1919951" cy="523220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Musée de renommée mondiale (ex)</a:t>
            </a:r>
            <a:endParaRPr lang="fr-FR" sz="1400" dirty="0"/>
          </a:p>
        </p:txBody>
      </p:sp>
      <p:sp>
        <p:nvSpPr>
          <p:cNvPr id="81" name="Hexagone 80"/>
          <p:cNvSpPr/>
          <p:nvPr/>
        </p:nvSpPr>
        <p:spPr>
          <a:xfrm>
            <a:off x="6991232" y="4231556"/>
            <a:ext cx="172995" cy="185351"/>
          </a:xfrm>
          <a:prstGeom prst="hexagon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2" name="ZoneTexte 81"/>
          <p:cNvSpPr txBox="1"/>
          <p:nvPr/>
        </p:nvSpPr>
        <p:spPr>
          <a:xfrm>
            <a:off x="7259675" y="4140491"/>
            <a:ext cx="1884325" cy="523220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Pôle majeur d’activités culturelles</a:t>
            </a:r>
            <a:endParaRPr lang="fr-FR" sz="1400" dirty="0"/>
          </a:p>
        </p:txBody>
      </p:sp>
      <p:sp>
        <p:nvSpPr>
          <p:cNvPr id="83" name="Étoile à 5 branches 82"/>
          <p:cNvSpPr/>
          <p:nvPr/>
        </p:nvSpPr>
        <p:spPr>
          <a:xfrm>
            <a:off x="7017618" y="4802192"/>
            <a:ext cx="171450" cy="161925"/>
          </a:xfrm>
          <a:prstGeom prst="star5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4" name="ZoneTexte 83"/>
          <p:cNvSpPr txBox="1"/>
          <p:nvPr/>
        </p:nvSpPr>
        <p:spPr>
          <a:xfrm>
            <a:off x="7271360" y="4713583"/>
            <a:ext cx="1884325" cy="523220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Lieu d’événement culturel majeur</a:t>
            </a:r>
            <a:endParaRPr lang="fr-FR" sz="1400" dirty="0"/>
          </a:p>
        </p:txBody>
      </p:sp>
      <p:sp>
        <p:nvSpPr>
          <p:cNvPr id="85" name="Triangle isocèle 84"/>
          <p:cNvSpPr/>
          <p:nvPr/>
        </p:nvSpPr>
        <p:spPr>
          <a:xfrm rot="10800000">
            <a:off x="205470" y="6635309"/>
            <a:ext cx="216024" cy="144016"/>
          </a:xfrm>
          <a:prstGeom prst="triangl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6" name="ZoneTexte 85"/>
          <p:cNvSpPr txBox="1"/>
          <p:nvPr/>
        </p:nvSpPr>
        <p:spPr>
          <a:xfrm>
            <a:off x="633491" y="6545450"/>
            <a:ext cx="2458299" cy="307777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Expositions, congrès </a:t>
            </a:r>
            <a:endParaRPr lang="fr-FR" sz="1400" dirty="0"/>
          </a:p>
        </p:txBody>
      </p:sp>
      <p:sp>
        <p:nvSpPr>
          <p:cNvPr id="87" name="Rectangle 86"/>
          <p:cNvSpPr/>
          <p:nvPr/>
        </p:nvSpPr>
        <p:spPr>
          <a:xfrm>
            <a:off x="6944317" y="5368190"/>
            <a:ext cx="285007" cy="190005"/>
          </a:xfrm>
          <a:prstGeom prst="rect">
            <a:avLst/>
          </a:prstGeom>
          <a:noFill/>
          <a:ln w="127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8" name="ZoneTexte 87"/>
          <p:cNvSpPr txBox="1"/>
          <p:nvPr/>
        </p:nvSpPr>
        <p:spPr>
          <a:xfrm>
            <a:off x="7289588" y="5252107"/>
            <a:ext cx="1884325" cy="523220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Quartier culturel et universitaire</a:t>
            </a:r>
            <a:endParaRPr lang="fr-FR" sz="1400" dirty="0"/>
          </a:p>
        </p:txBody>
      </p:sp>
      <p:sp>
        <p:nvSpPr>
          <p:cNvPr id="90" name="Triangle isocèle 89"/>
          <p:cNvSpPr/>
          <p:nvPr/>
        </p:nvSpPr>
        <p:spPr>
          <a:xfrm>
            <a:off x="1261904" y="3031022"/>
            <a:ext cx="403761" cy="415636"/>
          </a:xfrm>
          <a:prstGeom prst="triangle">
            <a:avLst/>
          </a:prstGeom>
          <a:noFill/>
          <a:ln w="28575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1" name="Triangle isocèle 90"/>
          <p:cNvSpPr/>
          <p:nvPr/>
        </p:nvSpPr>
        <p:spPr>
          <a:xfrm>
            <a:off x="6966088" y="6440868"/>
            <a:ext cx="263236" cy="286987"/>
          </a:xfrm>
          <a:prstGeom prst="triangle">
            <a:avLst/>
          </a:prstGeom>
          <a:noFill/>
          <a:ln w="28575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2" name="ZoneTexte 91"/>
          <p:cNvSpPr txBox="1"/>
          <p:nvPr/>
        </p:nvSpPr>
        <p:spPr>
          <a:xfrm>
            <a:off x="7289588" y="6348393"/>
            <a:ext cx="1884325" cy="523220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Concentration des sièges de l’audiovisuel</a:t>
            </a:r>
            <a:endParaRPr lang="fr-FR" sz="1400" dirty="0"/>
          </a:p>
        </p:txBody>
      </p:sp>
      <p:sp>
        <p:nvSpPr>
          <p:cNvPr id="89" name="ZoneTexte 88"/>
          <p:cNvSpPr txBox="1"/>
          <p:nvPr/>
        </p:nvSpPr>
        <p:spPr>
          <a:xfrm>
            <a:off x="2788130" y="1536065"/>
            <a:ext cx="19659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 smtClean="0"/>
              <a:t>1</a:t>
            </a:r>
          </a:p>
        </p:txBody>
      </p:sp>
      <p:sp>
        <p:nvSpPr>
          <p:cNvPr id="93" name="ZoneTexte 92"/>
          <p:cNvSpPr txBox="1"/>
          <p:nvPr/>
        </p:nvSpPr>
        <p:spPr>
          <a:xfrm>
            <a:off x="3004012" y="2344676"/>
            <a:ext cx="13585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 smtClean="0"/>
              <a:t>3</a:t>
            </a:r>
          </a:p>
        </p:txBody>
      </p:sp>
      <p:sp>
        <p:nvSpPr>
          <p:cNvPr id="94" name="ZoneTexte 93"/>
          <p:cNvSpPr txBox="1"/>
          <p:nvPr/>
        </p:nvSpPr>
        <p:spPr>
          <a:xfrm>
            <a:off x="2871260" y="2116216"/>
            <a:ext cx="14449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 smtClean="0"/>
              <a:t>2</a:t>
            </a:r>
          </a:p>
        </p:txBody>
      </p:sp>
      <p:sp>
        <p:nvSpPr>
          <p:cNvPr id="95" name="ZoneTexte 94"/>
          <p:cNvSpPr txBox="1"/>
          <p:nvPr/>
        </p:nvSpPr>
        <p:spPr>
          <a:xfrm>
            <a:off x="3583654" y="2576085"/>
            <a:ext cx="21786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 smtClean="0"/>
              <a:t>4</a:t>
            </a:r>
          </a:p>
        </p:txBody>
      </p:sp>
      <p:sp>
        <p:nvSpPr>
          <p:cNvPr id="96" name="ZoneTexte 95"/>
          <p:cNvSpPr txBox="1"/>
          <p:nvPr/>
        </p:nvSpPr>
        <p:spPr>
          <a:xfrm>
            <a:off x="6731330" y="1258346"/>
            <a:ext cx="241267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 smtClean="0"/>
              <a:t>1 Elysée   </a:t>
            </a:r>
            <a:r>
              <a:rPr lang="fr-FR" sz="900" dirty="0" smtClean="0"/>
              <a:t>3 </a:t>
            </a:r>
            <a:r>
              <a:rPr lang="fr-FR" sz="900" dirty="0" smtClean="0"/>
              <a:t>Matignon   </a:t>
            </a:r>
            <a:r>
              <a:rPr lang="fr-FR" sz="900" dirty="0" smtClean="0"/>
              <a:t>2  </a:t>
            </a:r>
            <a:r>
              <a:rPr lang="fr-FR" sz="900" dirty="0" err="1" smtClean="0"/>
              <a:t>Ass</a:t>
            </a:r>
            <a:r>
              <a:rPr lang="fr-FR" sz="900" dirty="0" smtClean="0"/>
              <a:t> Nat    4   Sénat</a:t>
            </a:r>
          </a:p>
        </p:txBody>
      </p:sp>
      <p:sp>
        <p:nvSpPr>
          <p:cNvPr id="2" name="Organigramme : Opération manuelle 1"/>
          <p:cNvSpPr/>
          <p:nvPr/>
        </p:nvSpPr>
        <p:spPr>
          <a:xfrm rot="10800000">
            <a:off x="7013119" y="3286501"/>
            <a:ext cx="127220" cy="235352"/>
          </a:xfrm>
          <a:prstGeom prst="flowChartManualOperation">
            <a:avLst/>
          </a:prstGeom>
          <a:solidFill>
            <a:srgbClr val="FFC000"/>
          </a:solidFill>
          <a:ln w="1905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7285052" y="3200276"/>
            <a:ext cx="18767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Emblème mondial, 7 M de visiteurs annuels</a:t>
            </a:r>
          </a:p>
        </p:txBody>
      </p:sp>
      <p:sp>
        <p:nvSpPr>
          <p:cNvPr id="10" name="Ellipse 9"/>
          <p:cNvSpPr/>
          <p:nvPr/>
        </p:nvSpPr>
        <p:spPr>
          <a:xfrm>
            <a:off x="1306477" y="80011"/>
            <a:ext cx="4908126" cy="4583700"/>
          </a:xfrm>
          <a:prstGeom prst="ellipse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Trapèze 10"/>
          <p:cNvSpPr/>
          <p:nvPr/>
        </p:nvSpPr>
        <p:spPr>
          <a:xfrm rot="10800000">
            <a:off x="3400673" y="4475702"/>
            <a:ext cx="191613" cy="269289"/>
          </a:xfrm>
          <a:prstGeom prst="trapezoid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7" name="ZoneTexte 96"/>
          <p:cNvSpPr txBox="1"/>
          <p:nvPr/>
        </p:nvSpPr>
        <p:spPr>
          <a:xfrm>
            <a:off x="3599040" y="4197181"/>
            <a:ext cx="97980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i="1" dirty="0" smtClean="0"/>
              <a:t>Cité Universitaire</a:t>
            </a:r>
            <a:endParaRPr lang="fr-FR" sz="1100" i="1" dirty="0"/>
          </a:p>
        </p:txBody>
      </p:sp>
      <p:sp>
        <p:nvSpPr>
          <p:cNvPr id="98" name="ZoneTexte 97"/>
          <p:cNvSpPr txBox="1"/>
          <p:nvPr/>
        </p:nvSpPr>
        <p:spPr>
          <a:xfrm>
            <a:off x="7285052" y="5804293"/>
            <a:ext cx="1884325" cy="523220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Campus d’étudiants étrangers</a:t>
            </a:r>
          </a:p>
        </p:txBody>
      </p:sp>
      <p:sp>
        <p:nvSpPr>
          <p:cNvPr id="99" name="Trapèze 98"/>
          <p:cNvSpPr/>
          <p:nvPr/>
        </p:nvSpPr>
        <p:spPr>
          <a:xfrm rot="10800000">
            <a:off x="6944316" y="5913977"/>
            <a:ext cx="285007" cy="260102"/>
          </a:xfrm>
          <a:prstGeom prst="trapezoid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133399" y="5287480"/>
            <a:ext cx="275861" cy="271271"/>
          </a:xfrm>
          <a:prstGeom prst="rect">
            <a:avLst/>
          </a:prstGeom>
          <a:noFill/>
          <a:ln w="28575">
            <a:solidFill>
              <a:srgbClr val="7030A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0" name="Rectangle 99"/>
          <p:cNvSpPr/>
          <p:nvPr/>
        </p:nvSpPr>
        <p:spPr>
          <a:xfrm>
            <a:off x="3200217" y="1378238"/>
            <a:ext cx="538808" cy="480924"/>
          </a:xfrm>
          <a:prstGeom prst="rect">
            <a:avLst/>
          </a:prstGeom>
          <a:noFill/>
          <a:ln w="28575">
            <a:solidFill>
              <a:srgbClr val="7030A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1" name="ZoneTexte 100"/>
          <p:cNvSpPr txBox="1"/>
          <p:nvPr/>
        </p:nvSpPr>
        <p:spPr>
          <a:xfrm>
            <a:off x="109358" y="3036357"/>
            <a:ext cx="90616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i="1" dirty="0" smtClean="0"/>
              <a:t>Val de Seine</a:t>
            </a:r>
            <a:endParaRPr lang="fr-FR" sz="1100" b="1" i="1" dirty="0"/>
          </a:p>
        </p:txBody>
      </p:sp>
      <p:sp>
        <p:nvSpPr>
          <p:cNvPr id="102" name="Organigramme : Opération manuelle 101"/>
          <p:cNvSpPr/>
          <p:nvPr/>
        </p:nvSpPr>
        <p:spPr>
          <a:xfrm rot="10800000">
            <a:off x="2456611" y="2124271"/>
            <a:ext cx="127220" cy="235352"/>
          </a:xfrm>
          <a:prstGeom prst="flowChartManualOperation">
            <a:avLst/>
          </a:prstGeom>
          <a:solidFill>
            <a:srgbClr val="FFC000"/>
          </a:solidFill>
          <a:ln w="1905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" name="ZoneTexte 102"/>
          <p:cNvSpPr txBox="1"/>
          <p:nvPr/>
        </p:nvSpPr>
        <p:spPr>
          <a:xfrm>
            <a:off x="1701433" y="1847935"/>
            <a:ext cx="77881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i="1" dirty="0" smtClean="0"/>
              <a:t>Tour Eiffel</a:t>
            </a:r>
            <a:endParaRPr lang="fr-FR" sz="1100" b="1" i="1" dirty="0"/>
          </a:p>
        </p:txBody>
      </p:sp>
      <p:cxnSp>
        <p:nvCxnSpPr>
          <p:cNvPr id="15" name="Connecteur droit 14"/>
          <p:cNvCxnSpPr>
            <a:stCxn id="103" idx="2"/>
            <a:endCxn id="102" idx="3"/>
          </p:cNvCxnSpPr>
          <p:nvPr/>
        </p:nvCxnSpPr>
        <p:spPr>
          <a:xfrm>
            <a:off x="2090841" y="2109545"/>
            <a:ext cx="378492" cy="1324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ZoneTexte 103"/>
          <p:cNvSpPr txBox="1"/>
          <p:nvPr/>
        </p:nvSpPr>
        <p:spPr>
          <a:xfrm>
            <a:off x="3744970" y="2094780"/>
            <a:ext cx="63268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i="1" dirty="0" smtClean="0"/>
              <a:t>Louvre</a:t>
            </a:r>
            <a:endParaRPr lang="fr-FR" sz="1100" b="1" i="1" dirty="0"/>
          </a:p>
        </p:txBody>
      </p:sp>
      <p:sp>
        <p:nvSpPr>
          <p:cNvPr id="18" name="Ellipse 17"/>
          <p:cNvSpPr/>
          <p:nvPr/>
        </p:nvSpPr>
        <p:spPr>
          <a:xfrm>
            <a:off x="2382765" y="1015540"/>
            <a:ext cx="2621976" cy="2538702"/>
          </a:xfrm>
          <a:prstGeom prst="ellipse">
            <a:avLst/>
          </a:prstGeom>
          <a:noFill/>
          <a:ln w="12700">
            <a:solidFill>
              <a:srgbClr val="FF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5" name="Ellipse 104"/>
          <p:cNvSpPr/>
          <p:nvPr/>
        </p:nvSpPr>
        <p:spPr>
          <a:xfrm>
            <a:off x="6870700" y="2613360"/>
            <a:ext cx="385350" cy="349688"/>
          </a:xfrm>
          <a:prstGeom prst="ellipse">
            <a:avLst/>
          </a:prstGeom>
          <a:noFill/>
          <a:ln w="127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6" name="ZoneTexte 105"/>
          <p:cNvSpPr txBox="1"/>
          <p:nvPr/>
        </p:nvSpPr>
        <p:spPr>
          <a:xfrm>
            <a:off x="7285052" y="2517210"/>
            <a:ext cx="18767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Centre historique, 1</a:t>
            </a:r>
            <a:r>
              <a:rPr lang="fr-FR" sz="1400" baseline="30000" dirty="0" smtClean="0"/>
              <a:t>ère</a:t>
            </a:r>
            <a:r>
              <a:rPr lang="fr-FR" sz="1400" dirty="0" smtClean="0"/>
              <a:t> destination touristique mondiale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  <p:bldP spid="13" grpId="0" animBg="1"/>
      <p:bldP spid="17" grpId="0" animBg="1"/>
      <p:bldP spid="20" grpId="0" animBg="1"/>
      <p:bldP spid="21" grpId="0" animBg="1"/>
      <p:bldP spid="22" grpId="0" animBg="1"/>
      <p:bldP spid="29" grpId="0" animBg="1"/>
      <p:bldP spid="32" grpId="0" animBg="1"/>
      <p:bldP spid="33" grpId="0" animBg="1"/>
      <p:bldP spid="34" grpId="0" animBg="1"/>
      <p:bldP spid="36" grpId="0" animBg="1"/>
      <p:bldP spid="37" grpId="0" animBg="1"/>
      <p:bldP spid="38" grpId="0" animBg="1"/>
      <p:bldP spid="39" grpId="0"/>
      <p:bldP spid="41" grpId="0" animBg="1"/>
      <p:bldP spid="43" grpId="0"/>
      <p:bldP spid="44" grpId="0"/>
      <p:bldP spid="45" grpId="0"/>
      <p:bldP spid="47" grpId="0"/>
      <p:bldP spid="48" grpId="0"/>
      <p:bldP spid="49" grpId="0"/>
      <p:bldP spid="52" grpId="0"/>
      <p:bldP spid="56" grpId="0" animBg="1"/>
      <p:bldP spid="58" grpId="0"/>
      <p:bldP spid="61" grpId="0"/>
      <p:bldP spid="62" grpId="0" animBg="1"/>
      <p:bldP spid="63" grpId="0"/>
      <p:bldP spid="65" grpId="0"/>
      <p:bldP spid="66" grpId="0" animBg="1"/>
      <p:bldP spid="67" grpId="0"/>
      <p:bldP spid="68" grpId="0"/>
      <p:bldP spid="71" grpId="0"/>
      <p:bldP spid="72" grpId="0" animBg="1"/>
      <p:bldP spid="73" grpId="0" animBg="1"/>
      <p:bldP spid="74" grpId="0" animBg="1"/>
      <p:bldP spid="75" grpId="0"/>
      <p:bldP spid="76" grpId="0" animBg="1"/>
      <p:bldP spid="77" grpId="0"/>
      <p:bldP spid="78" grpId="0"/>
      <p:bldP spid="79" grpId="0" animBg="1"/>
      <p:bldP spid="80" grpId="0"/>
      <p:bldP spid="81" grpId="0" animBg="1"/>
      <p:bldP spid="82" grpId="0"/>
      <p:bldP spid="83" grpId="0" animBg="1"/>
      <p:bldP spid="84" grpId="0"/>
      <p:bldP spid="85" grpId="0" animBg="1"/>
      <p:bldP spid="86" grpId="0"/>
      <p:bldP spid="87" grpId="0" animBg="1"/>
      <p:bldP spid="88" grpId="0"/>
      <p:bldP spid="90" grpId="0" animBg="1"/>
      <p:bldP spid="91" grpId="0" animBg="1"/>
      <p:bldP spid="92" grpId="0"/>
      <p:bldP spid="89" grpId="0"/>
      <p:bldP spid="93" grpId="0"/>
      <p:bldP spid="94" grpId="0"/>
      <p:bldP spid="95" grpId="0"/>
      <p:bldP spid="96" grpId="0"/>
      <p:bldP spid="2" grpId="0" animBg="1"/>
      <p:bldP spid="7" grpId="0"/>
      <p:bldP spid="11" grpId="0" animBg="1"/>
      <p:bldP spid="97" grpId="0"/>
      <p:bldP spid="98" grpId="0"/>
      <p:bldP spid="99" grpId="0" animBg="1"/>
      <p:bldP spid="12" grpId="0" animBg="1"/>
      <p:bldP spid="100" grpId="0" animBg="1"/>
      <p:bldP spid="101" grpId="0"/>
      <p:bldP spid="102" grpId="0" animBg="1"/>
      <p:bldP spid="103" grpId="0"/>
      <p:bldP spid="104" grpId="0"/>
      <p:bldP spid="18" grpId="0" animBg="1"/>
      <p:bldP spid="105" grpId="0" animBg="1"/>
      <p:bldP spid="10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rme libre 3"/>
          <p:cNvSpPr/>
          <p:nvPr/>
        </p:nvSpPr>
        <p:spPr>
          <a:xfrm>
            <a:off x="173620" y="1996633"/>
            <a:ext cx="6296628" cy="2586942"/>
          </a:xfrm>
          <a:custGeom>
            <a:avLst/>
            <a:gdLst>
              <a:gd name="connsiteX0" fmla="*/ 0 w 6296628"/>
              <a:gd name="connsiteY0" fmla="*/ 2204977 h 2586942"/>
              <a:gd name="connsiteX1" fmla="*/ 902826 w 6296628"/>
              <a:gd name="connsiteY1" fmla="*/ 1869311 h 2586942"/>
              <a:gd name="connsiteX2" fmla="*/ 1539433 w 6296628"/>
              <a:gd name="connsiteY2" fmla="*/ 816015 h 2586942"/>
              <a:gd name="connsiteX3" fmla="*/ 2233914 w 6296628"/>
              <a:gd name="connsiteY3" fmla="*/ 121534 h 2586942"/>
              <a:gd name="connsiteX4" fmla="*/ 2963119 w 6296628"/>
              <a:gd name="connsiteY4" fmla="*/ 86810 h 2586942"/>
              <a:gd name="connsiteX5" fmla="*/ 3657600 w 6296628"/>
              <a:gd name="connsiteY5" fmla="*/ 399326 h 2586942"/>
              <a:gd name="connsiteX6" fmla="*/ 4085864 w 6296628"/>
              <a:gd name="connsiteY6" fmla="*/ 677119 h 2586942"/>
              <a:gd name="connsiteX7" fmla="*/ 4629874 w 6296628"/>
              <a:gd name="connsiteY7" fmla="*/ 1082233 h 2586942"/>
              <a:gd name="connsiteX8" fmla="*/ 5220183 w 6296628"/>
              <a:gd name="connsiteY8" fmla="*/ 1857737 h 2586942"/>
              <a:gd name="connsiteX9" fmla="*/ 5555848 w 6296628"/>
              <a:gd name="connsiteY9" fmla="*/ 2181828 h 2586942"/>
              <a:gd name="connsiteX10" fmla="*/ 6053560 w 6296628"/>
              <a:gd name="connsiteY10" fmla="*/ 2517494 h 2586942"/>
              <a:gd name="connsiteX11" fmla="*/ 6296628 w 6296628"/>
              <a:gd name="connsiteY11" fmla="*/ 2586942 h 25869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296628" h="2586942">
                <a:moveTo>
                  <a:pt x="0" y="2204977"/>
                </a:moveTo>
                <a:cubicBezTo>
                  <a:pt x="323127" y="2152891"/>
                  <a:pt x="646254" y="2100805"/>
                  <a:pt x="902826" y="1869311"/>
                </a:cubicBezTo>
                <a:cubicBezTo>
                  <a:pt x="1159398" y="1637817"/>
                  <a:pt x="1317585" y="1107311"/>
                  <a:pt x="1539433" y="816015"/>
                </a:cubicBezTo>
                <a:cubicBezTo>
                  <a:pt x="1761281" y="524719"/>
                  <a:pt x="1996633" y="243068"/>
                  <a:pt x="2233914" y="121534"/>
                </a:cubicBezTo>
                <a:cubicBezTo>
                  <a:pt x="2471195" y="0"/>
                  <a:pt x="2725838" y="40511"/>
                  <a:pt x="2963119" y="86810"/>
                </a:cubicBezTo>
                <a:cubicBezTo>
                  <a:pt x="3200400" y="133109"/>
                  <a:pt x="3470476" y="300941"/>
                  <a:pt x="3657600" y="399326"/>
                </a:cubicBezTo>
                <a:cubicBezTo>
                  <a:pt x="3844724" y="497711"/>
                  <a:pt x="3923818" y="563301"/>
                  <a:pt x="4085864" y="677119"/>
                </a:cubicBezTo>
                <a:cubicBezTo>
                  <a:pt x="4247910" y="790937"/>
                  <a:pt x="4440821" y="885463"/>
                  <a:pt x="4629874" y="1082233"/>
                </a:cubicBezTo>
                <a:cubicBezTo>
                  <a:pt x="4818927" y="1279003"/>
                  <a:pt x="5065854" y="1674471"/>
                  <a:pt x="5220183" y="1857737"/>
                </a:cubicBezTo>
                <a:cubicBezTo>
                  <a:pt x="5374512" y="2041003"/>
                  <a:pt x="5416952" y="2071869"/>
                  <a:pt x="5555848" y="2181828"/>
                </a:cubicBezTo>
                <a:cubicBezTo>
                  <a:pt x="5694744" y="2291788"/>
                  <a:pt x="5930097" y="2449975"/>
                  <a:pt x="6053560" y="2517494"/>
                </a:cubicBezTo>
                <a:cubicBezTo>
                  <a:pt x="6177023" y="2585013"/>
                  <a:pt x="6236825" y="2585977"/>
                  <a:pt x="6296628" y="2586942"/>
                </a:cubicBezTo>
              </a:path>
            </a:pathLst>
          </a:cu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539552" y="332656"/>
            <a:ext cx="360040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Triangle isocèle 7"/>
          <p:cNvSpPr/>
          <p:nvPr/>
        </p:nvSpPr>
        <p:spPr>
          <a:xfrm rot="10800000">
            <a:off x="1979712" y="3645024"/>
            <a:ext cx="216024" cy="144016"/>
          </a:xfrm>
          <a:prstGeom prst="triangl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Triangle isocèle 8"/>
          <p:cNvSpPr/>
          <p:nvPr/>
        </p:nvSpPr>
        <p:spPr>
          <a:xfrm rot="10800000">
            <a:off x="1763688" y="1268760"/>
            <a:ext cx="216024" cy="144016"/>
          </a:xfrm>
          <a:prstGeom prst="triangl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2625757" y="2748972"/>
            <a:ext cx="111506" cy="107044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16"/>
          <p:cNvSpPr/>
          <p:nvPr/>
        </p:nvSpPr>
        <p:spPr>
          <a:xfrm>
            <a:off x="3025807" y="2101272"/>
            <a:ext cx="65983" cy="61522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Rectangle 19"/>
          <p:cNvSpPr/>
          <p:nvPr/>
        </p:nvSpPr>
        <p:spPr>
          <a:xfrm>
            <a:off x="3150251" y="2513445"/>
            <a:ext cx="65983" cy="61522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Rectangle 20"/>
          <p:cNvSpPr/>
          <p:nvPr/>
        </p:nvSpPr>
        <p:spPr>
          <a:xfrm>
            <a:off x="2987955" y="1680193"/>
            <a:ext cx="65983" cy="61522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 21"/>
          <p:cNvSpPr/>
          <p:nvPr/>
        </p:nvSpPr>
        <p:spPr>
          <a:xfrm>
            <a:off x="3716308" y="2782619"/>
            <a:ext cx="65983" cy="61522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Ellipse 28"/>
          <p:cNvSpPr/>
          <p:nvPr/>
        </p:nvSpPr>
        <p:spPr>
          <a:xfrm>
            <a:off x="3629321" y="2153913"/>
            <a:ext cx="114300" cy="10341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Forme libre 31"/>
          <p:cNvSpPr/>
          <p:nvPr/>
        </p:nvSpPr>
        <p:spPr>
          <a:xfrm>
            <a:off x="3714874" y="2571874"/>
            <a:ext cx="584052" cy="771525"/>
          </a:xfrm>
          <a:custGeom>
            <a:avLst/>
            <a:gdLst>
              <a:gd name="connsiteX0" fmla="*/ 257175 w 942975"/>
              <a:gd name="connsiteY0" fmla="*/ 0 h 771525"/>
              <a:gd name="connsiteX1" fmla="*/ 942975 w 942975"/>
              <a:gd name="connsiteY1" fmla="*/ 447675 h 771525"/>
              <a:gd name="connsiteX2" fmla="*/ 771525 w 942975"/>
              <a:gd name="connsiteY2" fmla="*/ 714375 h 771525"/>
              <a:gd name="connsiteX3" fmla="*/ 333375 w 942975"/>
              <a:gd name="connsiteY3" fmla="*/ 771525 h 771525"/>
              <a:gd name="connsiteX4" fmla="*/ 0 w 942975"/>
              <a:gd name="connsiteY4" fmla="*/ 647700 h 771525"/>
              <a:gd name="connsiteX5" fmla="*/ 257175 w 942975"/>
              <a:gd name="connsiteY5" fmla="*/ 0 h 771525"/>
              <a:gd name="connsiteX0" fmla="*/ 257175 w 942975"/>
              <a:gd name="connsiteY0" fmla="*/ 0 h 771525"/>
              <a:gd name="connsiteX1" fmla="*/ 942975 w 942975"/>
              <a:gd name="connsiteY1" fmla="*/ 447675 h 771525"/>
              <a:gd name="connsiteX2" fmla="*/ 463877 w 942975"/>
              <a:gd name="connsiteY2" fmla="*/ 517822 h 771525"/>
              <a:gd name="connsiteX3" fmla="*/ 333375 w 942975"/>
              <a:gd name="connsiteY3" fmla="*/ 771525 h 771525"/>
              <a:gd name="connsiteX4" fmla="*/ 0 w 942975"/>
              <a:gd name="connsiteY4" fmla="*/ 647700 h 771525"/>
              <a:gd name="connsiteX5" fmla="*/ 257175 w 942975"/>
              <a:gd name="connsiteY5" fmla="*/ 0 h 771525"/>
              <a:gd name="connsiteX0" fmla="*/ 257175 w 584052"/>
              <a:gd name="connsiteY0" fmla="*/ 0 h 771525"/>
              <a:gd name="connsiteX1" fmla="*/ 584052 w 584052"/>
              <a:gd name="connsiteY1" fmla="*/ 234030 h 771525"/>
              <a:gd name="connsiteX2" fmla="*/ 463877 w 584052"/>
              <a:gd name="connsiteY2" fmla="*/ 517822 h 771525"/>
              <a:gd name="connsiteX3" fmla="*/ 333375 w 584052"/>
              <a:gd name="connsiteY3" fmla="*/ 771525 h 771525"/>
              <a:gd name="connsiteX4" fmla="*/ 0 w 584052"/>
              <a:gd name="connsiteY4" fmla="*/ 647700 h 771525"/>
              <a:gd name="connsiteX5" fmla="*/ 257175 w 584052"/>
              <a:gd name="connsiteY5" fmla="*/ 0 h 771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84052" h="771525">
                <a:moveTo>
                  <a:pt x="257175" y="0"/>
                </a:moveTo>
                <a:lnTo>
                  <a:pt x="584052" y="234030"/>
                </a:lnTo>
                <a:lnTo>
                  <a:pt x="463877" y="517822"/>
                </a:lnTo>
                <a:lnTo>
                  <a:pt x="333375" y="771525"/>
                </a:lnTo>
                <a:lnTo>
                  <a:pt x="0" y="647700"/>
                </a:lnTo>
                <a:lnTo>
                  <a:pt x="257175" y="0"/>
                </a:lnTo>
                <a:close/>
              </a:path>
            </a:pathLst>
          </a:custGeom>
          <a:noFill/>
          <a:ln w="127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Étoile à 5 branches 32"/>
          <p:cNvSpPr/>
          <p:nvPr/>
        </p:nvSpPr>
        <p:spPr>
          <a:xfrm>
            <a:off x="4733925" y="2514600"/>
            <a:ext cx="171450" cy="161925"/>
          </a:xfrm>
          <a:prstGeom prst="star5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Étoile à 5 branches 33"/>
          <p:cNvSpPr/>
          <p:nvPr/>
        </p:nvSpPr>
        <p:spPr>
          <a:xfrm>
            <a:off x="5067159" y="784182"/>
            <a:ext cx="171450" cy="161925"/>
          </a:xfrm>
          <a:prstGeom prst="star5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Étoile à 5 branches 35"/>
          <p:cNvSpPr/>
          <p:nvPr/>
        </p:nvSpPr>
        <p:spPr>
          <a:xfrm>
            <a:off x="3486150" y="1533525"/>
            <a:ext cx="171450" cy="161925"/>
          </a:xfrm>
          <a:prstGeom prst="star5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Hexagone 36"/>
          <p:cNvSpPr/>
          <p:nvPr/>
        </p:nvSpPr>
        <p:spPr>
          <a:xfrm>
            <a:off x="4927143" y="3571671"/>
            <a:ext cx="172995" cy="185351"/>
          </a:xfrm>
          <a:prstGeom prst="hexagon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Hexagone 37"/>
          <p:cNvSpPr/>
          <p:nvPr/>
        </p:nvSpPr>
        <p:spPr>
          <a:xfrm>
            <a:off x="3732328" y="1886466"/>
            <a:ext cx="172995" cy="185351"/>
          </a:xfrm>
          <a:prstGeom prst="hexagon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Hexagone 40"/>
          <p:cNvSpPr/>
          <p:nvPr/>
        </p:nvSpPr>
        <p:spPr>
          <a:xfrm>
            <a:off x="4723582" y="572986"/>
            <a:ext cx="172995" cy="185351"/>
          </a:xfrm>
          <a:prstGeom prst="hexagon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Rectangle 55"/>
          <p:cNvSpPr/>
          <p:nvPr/>
        </p:nvSpPr>
        <p:spPr>
          <a:xfrm rot="18010322">
            <a:off x="961670" y="2994600"/>
            <a:ext cx="1007442" cy="704955"/>
          </a:xfrm>
          <a:prstGeom prst="rect">
            <a:avLst/>
          </a:prstGeom>
          <a:noFill/>
          <a:ln w="19050">
            <a:solidFill>
              <a:srgbClr val="7030A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2" name="Rectangle 61"/>
          <p:cNvSpPr/>
          <p:nvPr/>
        </p:nvSpPr>
        <p:spPr>
          <a:xfrm>
            <a:off x="146265" y="5698802"/>
            <a:ext cx="250127" cy="2498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6" name="Rectangle 65"/>
          <p:cNvSpPr/>
          <p:nvPr/>
        </p:nvSpPr>
        <p:spPr>
          <a:xfrm rot="19430786">
            <a:off x="136537" y="6258793"/>
            <a:ext cx="306105" cy="159296"/>
          </a:xfrm>
          <a:prstGeom prst="rect">
            <a:avLst/>
          </a:prstGeom>
          <a:noFill/>
          <a:ln w="19050">
            <a:solidFill>
              <a:srgbClr val="7030A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" name="Ellipse 71"/>
          <p:cNvSpPr/>
          <p:nvPr/>
        </p:nvSpPr>
        <p:spPr>
          <a:xfrm>
            <a:off x="2310714" y="2100648"/>
            <a:ext cx="1025610" cy="963828"/>
          </a:xfrm>
          <a:prstGeom prst="ellipse">
            <a:avLst/>
          </a:prstGeom>
          <a:noFill/>
          <a:ln>
            <a:solidFill>
              <a:srgbClr val="00B05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" name="Ellipse 72"/>
          <p:cNvSpPr/>
          <p:nvPr/>
        </p:nvSpPr>
        <p:spPr>
          <a:xfrm>
            <a:off x="6818179" y="258672"/>
            <a:ext cx="296562" cy="321276"/>
          </a:xfrm>
          <a:prstGeom prst="ellipse">
            <a:avLst/>
          </a:prstGeom>
          <a:noFill/>
          <a:ln>
            <a:solidFill>
              <a:srgbClr val="00B05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4" name="Rectangle 73"/>
          <p:cNvSpPr/>
          <p:nvPr/>
        </p:nvSpPr>
        <p:spPr>
          <a:xfrm>
            <a:off x="6942496" y="929265"/>
            <a:ext cx="65983" cy="61522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6" name="Rectangle 75"/>
          <p:cNvSpPr/>
          <p:nvPr/>
        </p:nvSpPr>
        <p:spPr>
          <a:xfrm>
            <a:off x="6919734" y="1628298"/>
            <a:ext cx="111506" cy="107044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9" name="Ellipse 78"/>
          <p:cNvSpPr/>
          <p:nvPr/>
        </p:nvSpPr>
        <p:spPr>
          <a:xfrm>
            <a:off x="7017586" y="3821761"/>
            <a:ext cx="104775" cy="9525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1" name="Hexagone 80"/>
          <p:cNvSpPr/>
          <p:nvPr/>
        </p:nvSpPr>
        <p:spPr>
          <a:xfrm>
            <a:off x="6991232" y="4231556"/>
            <a:ext cx="172995" cy="185351"/>
          </a:xfrm>
          <a:prstGeom prst="hexagon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3" name="Étoile à 5 branches 82"/>
          <p:cNvSpPr/>
          <p:nvPr/>
        </p:nvSpPr>
        <p:spPr>
          <a:xfrm>
            <a:off x="7017618" y="4802192"/>
            <a:ext cx="171450" cy="161925"/>
          </a:xfrm>
          <a:prstGeom prst="star5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5" name="Triangle isocèle 84"/>
          <p:cNvSpPr/>
          <p:nvPr/>
        </p:nvSpPr>
        <p:spPr>
          <a:xfrm rot="10800000">
            <a:off x="205470" y="6635309"/>
            <a:ext cx="216024" cy="144016"/>
          </a:xfrm>
          <a:prstGeom prst="triangl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7" name="Rectangle 86"/>
          <p:cNvSpPr/>
          <p:nvPr/>
        </p:nvSpPr>
        <p:spPr>
          <a:xfrm>
            <a:off x="6944317" y="5368190"/>
            <a:ext cx="285007" cy="190005"/>
          </a:xfrm>
          <a:prstGeom prst="rect">
            <a:avLst/>
          </a:prstGeom>
          <a:noFill/>
          <a:ln w="127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0" name="Triangle isocèle 89"/>
          <p:cNvSpPr/>
          <p:nvPr/>
        </p:nvSpPr>
        <p:spPr>
          <a:xfrm>
            <a:off x="1261904" y="3031022"/>
            <a:ext cx="403761" cy="415636"/>
          </a:xfrm>
          <a:prstGeom prst="triangle">
            <a:avLst/>
          </a:prstGeom>
          <a:noFill/>
          <a:ln w="28575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1" name="Triangle isocèle 90"/>
          <p:cNvSpPr/>
          <p:nvPr/>
        </p:nvSpPr>
        <p:spPr>
          <a:xfrm>
            <a:off x="6966088" y="6440868"/>
            <a:ext cx="263236" cy="286987"/>
          </a:xfrm>
          <a:prstGeom prst="triangle">
            <a:avLst/>
          </a:prstGeom>
          <a:noFill/>
          <a:ln w="28575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Organigramme : Opération manuelle 1"/>
          <p:cNvSpPr/>
          <p:nvPr/>
        </p:nvSpPr>
        <p:spPr>
          <a:xfrm rot="10800000">
            <a:off x="7013119" y="3286501"/>
            <a:ext cx="127220" cy="235352"/>
          </a:xfrm>
          <a:prstGeom prst="flowChartManualOperation">
            <a:avLst/>
          </a:prstGeom>
          <a:solidFill>
            <a:srgbClr val="FFC000"/>
          </a:solidFill>
          <a:ln w="1905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/>
          <p:cNvSpPr/>
          <p:nvPr/>
        </p:nvSpPr>
        <p:spPr>
          <a:xfrm>
            <a:off x="1306477" y="80011"/>
            <a:ext cx="4908126" cy="4583700"/>
          </a:xfrm>
          <a:prstGeom prst="ellipse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Trapèze 10"/>
          <p:cNvSpPr/>
          <p:nvPr/>
        </p:nvSpPr>
        <p:spPr>
          <a:xfrm rot="10800000">
            <a:off x="3400673" y="4475702"/>
            <a:ext cx="191613" cy="269289"/>
          </a:xfrm>
          <a:prstGeom prst="trapezoid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9" name="Trapèze 98"/>
          <p:cNvSpPr/>
          <p:nvPr/>
        </p:nvSpPr>
        <p:spPr>
          <a:xfrm rot="10800000">
            <a:off x="6944316" y="5913977"/>
            <a:ext cx="285007" cy="260102"/>
          </a:xfrm>
          <a:prstGeom prst="trapezoid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133399" y="5287480"/>
            <a:ext cx="275861" cy="271271"/>
          </a:xfrm>
          <a:prstGeom prst="rect">
            <a:avLst/>
          </a:prstGeom>
          <a:noFill/>
          <a:ln w="28575">
            <a:solidFill>
              <a:srgbClr val="7030A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0" name="Rectangle 99"/>
          <p:cNvSpPr/>
          <p:nvPr/>
        </p:nvSpPr>
        <p:spPr>
          <a:xfrm>
            <a:off x="3200217" y="1378238"/>
            <a:ext cx="538808" cy="480924"/>
          </a:xfrm>
          <a:prstGeom prst="rect">
            <a:avLst/>
          </a:prstGeom>
          <a:noFill/>
          <a:ln w="28575">
            <a:solidFill>
              <a:srgbClr val="7030A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2" name="Organigramme : Opération manuelle 101"/>
          <p:cNvSpPr/>
          <p:nvPr/>
        </p:nvSpPr>
        <p:spPr>
          <a:xfrm rot="10800000">
            <a:off x="2456611" y="2124271"/>
            <a:ext cx="127220" cy="235352"/>
          </a:xfrm>
          <a:prstGeom prst="flowChartManualOperation">
            <a:avLst/>
          </a:prstGeom>
          <a:solidFill>
            <a:srgbClr val="FFC000"/>
          </a:solidFill>
          <a:ln w="1905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Ellipse 17"/>
          <p:cNvSpPr/>
          <p:nvPr/>
        </p:nvSpPr>
        <p:spPr>
          <a:xfrm>
            <a:off x="2382765" y="1015540"/>
            <a:ext cx="2621976" cy="2538702"/>
          </a:xfrm>
          <a:prstGeom prst="ellipse">
            <a:avLst/>
          </a:prstGeom>
          <a:noFill/>
          <a:ln w="12700">
            <a:solidFill>
              <a:srgbClr val="FF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5" name="Ellipse 104"/>
          <p:cNvSpPr/>
          <p:nvPr/>
        </p:nvSpPr>
        <p:spPr>
          <a:xfrm>
            <a:off x="6870700" y="2613360"/>
            <a:ext cx="385350" cy="349688"/>
          </a:xfrm>
          <a:prstGeom prst="ellipse">
            <a:avLst/>
          </a:prstGeom>
          <a:noFill/>
          <a:ln w="127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Rectangle 2"/>
          <p:cNvSpPr/>
          <p:nvPr/>
        </p:nvSpPr>
        <p:spPr>
          <a:xfrm>
            <a:off x="31169" y="0"/>
            <a:ext cx="6515246" cy="4964117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2191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rme libre 3"/>
          <p:cNvSpPr/>
          <p:nvPr/>
        </p:nvSpPr>
        <p:spPr>
          <a:xfrm>
            <a:off x="173620" y="1996633"/>
            <a:ext cx="6296628" cy="2586942"/>
          </a:xfrm>
          <a:custGeom>
            <a:avLst/>
            <a:gdLst>
              <a:gd name="connsiteX0" fmla="*/ 0 w 6296628"/>
              <a:gd name="connsiteY0" fmla="*/ 2204977 h 2586942"/>
              <a:gd name="connsiteX1" fmla="*/ 902826 w 6296628"/>
              <a:gd name="connsiteY1" fmla="*/ 1869311 h 2586942"/>
              <a:gd name="connsiteX2" fmla="*/ 1539433 w 6296628"/>
              <a:gd name="connsiteY2" fmla="*/ 816015 h 2586942"/>
              <a:gd name="connsiteX3" fmla="*/ 2233914 w 6296628"/>
              <a:gd name="connsiteY3" fmla="*/ 121534 h 2586942"/>
              <a:gd name="connsiteX4" fmla="*/ 2963119 w 6296628"/>
              <a:gd name="connsiteY4" fmla="*/ 86810 h 2586942"/>
              <a:gd name="connsiteX5" fmla="*/ 3657600 w 6296628"/>
              <a:gd name="connsiteY5" fmla="*/ 399326 h 2586942"/>
              <a:gd name="connsiteX6" fmla="*/ 4085864 w 6296628"/>
              <a:gd name="connsiteY6" fmla="*/ 677119 h 2586942"/>
              <a:gd name="connsiteX7" fmla="*/ 4629874 w 6296628"/>
              <a:gd name="connsiteY7" fmla="*/ 1082233 h 2586942"/>
              <a:gd name="connsiteX8" fmla="*/ 5220183 w 6296628"/>
              <a:gd name="connsiteY8" fmla="*/ 1857737 h 2586942"/>
              <a:gd name="connsiteX9" fmla="*/ 5555848 w 6296628"/>
              <a:gd name="connsiteY9" fmla="*/ 2181828 h 2586942"/>
              <a:gd name="connsiteX10" fmla="*/ 6053560 w 6296628"/>
              <a:gd name="connsiteY10" fmla="*/ 2517494 h 2586942"/>
              <a:gd name="connsiteX11" fmla="*/ 6296628 w 6296628"/>
              <a:gd name="connsiteY11" fmla="*/ 2586942 h 25869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296628" h="2586942">
                <a:moveTo>
                  <a:pt x="0" y="2204977"/>
                </a:moveTo>
                <a:cubicBezTo>
                  <a:pt x="323127" y="2152891"/>
                  <a:pt x="646254" y="2100805"/>
                  <a:pt x="902826" y="1869311"/>
                </a:cubicBezTo>
                <a:cubicBezTo>
                  <a:pt x="1159398" y="1637817"/>
                  <a:pt x="1317585" y="1107311"/>
                  <a:pt x="1539433" y="816015"/>
                </a:cubicBezTo>
                <a:cubicBezTo>
                  <a:pt x="1761281" y="524719"/>
                  <a:pt x="1996633" y="243068"/>
                  <a:pt x="2233914" y="121534"/>
                </a:cubicBezTo>
                <a:cubicBezTo>
                  <a:pt x="2471195" y="0"/>
                  <a:pt x="2725838" y="40511"/>
                  <a:pt x="2963119" y="86810"/>
                </a:cubicBezTo>
                <a:cubicBezTo>
                  <a:pt x="3200400" y="133109"/>
                  <a:pt x="3470476" y="300941"/>
                  <a:pt x="3657600" y="399326"/>
                </a:cubicBezTo>
                <a:cubicBezTo>
                  <a:pt x="3844724" y="497711"/>
                  <a:pt x="3923818" y="563301"/>
                  <a:pt x="4085864" y="677119"/>
                </a:cubicBezTo>
                <a:cubicBezTo>
                  <a:pt x="4247910" y="790937"/>
                  <a:pt x="4440821" y="885463"/>
                  <a:pt x="4629874" y="1082233"/>
                </a:cubicBezTo>
                <a:cubicBezTo>
                  <a:pt x="4818927" y="1279003"/>
                  <a:pt x="5065854" y="1674471"/>
                  <a:pt x="5220183" y="1857737"/>
                </a:cubicBezTo>
                <a:cubicBezTo>
                  <a:pt x="5374512" y="2041003"/>
                  <a:pt x="5416952" y="2071869"/>
                  <a:pt x="5555848" y="2181828"/>
                </a:cubicBezTo>
                <a:cubicBezTo>
                  <a:pt x="5694744" y="2291788"/>
                  <a:pt x="5930097" y="2449975"/>
                  <a:pt x="6053560" y="2517494"/>
                </a:cubicBezTo>
                <a:cubicBezTo>
                  <a:pt x="6177023" y="2585013"/>
                  <a:pt x="6236825" y="2585977"/>
                  <a:pt x="6296628" y="2586942"/>
                </a:cubicBezTo>
              </a:path>
            </a:pathLst>
          </a:cu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539552" y="332656"/>
            <a:ext cx="360040" cy="360040"/>
          </a:xfrm>
          <a:prstGeom prst="rect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Triangle isocèle 7"/>
          <p:cNvSpPr/>
          <p:nvPr/>
        </p:nvSpPr>
        <p:spPr>
          <a:xfrm rot="10800000">
            <a:off x="1979712" y="3645024"/>
            <a:ext cx="216024" cy="144016"/>
          </a:xfrm>
          <a:prstGeom prst="triangl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Triangle isocèle 8"/>
          <p:cNvSpPr/>
          <p:nvPr/>
        </p:nvSpPr>
        <p:spPr>
          <a:xfrm rot="10800000">
            <a:off x="1763688" y="1268760"/>
            <a:ext cx="216024" cy="144016"/>
          </a:xfrm>
          <a:prstGeom prst="triangl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2625757" y="2748972"/>
            <a:ext cx="111506" cy="107044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16"/>
          <p:cNvSpPr/>
          <p:nvPr/>
        </p:nvSpPr>
        <p:spPr>
          <a:xfrm>
            <a:off x="3025807" y="2101272"/>
            <a:ext cx="65983" cy="61522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Rectangle 19"/>
          <p:cNvSpPr/>
          <p:nvPr/>
        </p:nvSpPr>
        <p:spPr>
          <a:xfrm>
            <a:off x="3150251" y="2513445"/>
            <a:ext cx="65983" cy="61522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Rectangle 20"/>
          <p:cNvSpPr/>
          <p:nvPr/>
        </p:nvSpPr>
        <p:spPr>
          <a:xfrm>
            <a:off x="2987955" y="1680193"/>
            <a:ext cx="65983" cy="61522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 21"/>
          <p:cNvSpPr/>
          <p:nvPr/>
        </p:nvSpPr>
        <p:spPr>
          <a:xfrm>
            <a:off x="3716308" y="2782619"/>
            <a:ext cx="65983" cy="61522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Ellipse 28"/>
          <p:cNvSpPr/>
          <p:nvPr/>
        </p:nvSpPr>
        <p:spPr>
          <a:xfrm>
            <a:off x="3629321" y="2153913"/>
            <a:ext cx="114300" cy="10341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Forme libre 31"/>
          <p:cNvSpPr/>
          <p:nvPr/>
        </p:nvSpPr>
        <p:spPr>
          <a:xfrm>
            <a:off x="3714874" y="2571874"/>
            <a:ext cx="584052" cy="771525"/>
          </a:xfrm>
          <a:custGeom>
            <a:avLst/>
            <a:gdLst>
              <a:gd name="connsiteX0" fmla="*/ 257175 w 942975"/>
              <a:gd name="connsiteY0" fmla="*/ 0 h 771525"/>
              <a:gd name="connsiteX1" fmla="*/ 942975 w 942975"/>
              <a:gd name="connsiteY1" fmla="*/ 447675 h 771525"/>
              <a:gd name="connsiteX2" fmla="*/ 771525 w 942975"/>
              <a:gd name="connsiteY2" fmla="*/ 714375 h 771525"/>
              <a:gd name="connsiteX3" fmla="*/ 333375 w 942975"/>
              <a:gd name="connsiteY3" fmla="*/ 771525 h 771525"/>
              <a:gd name="connsiteX4" fmla="*/ 0 w 942975"/>
              <a:gd name="connsiteY4" fmla="*/ 647700 h 771525"/>
              <a:gd name="connsiteX5" fmla="*/ 257175 w 942975"/>
              <a:gd name="connsiteY5" fmla="*/ 0 h 771525"/>
              <a:gd name="connsiteX0" fmla="*/ 257175 w 942975"/>
              <a:gd name="connsiteY0" fmla="*/ 0 h 771525"/>
              <a:gd name="connsiteX1" fmla="*/ 942975 w 942975"/>
              <a:gd name="connsiteY1" fmla="*/ 447675 h 771525"/>
              <a:gd name="connsiteX2" fmla="*/ 463877 w 942975"/>
              <a:gd name="connsiteY2" fmla="*/ 517822 h 771525"/>
              <a:gd name="connsiteX3" fmla="*/ 333375 w 942975"/>
              <a:gd name="connsiteY3" fmla="*/ 771525 h 771525"/>
              <a:gd name="connsiteX4" fmla="*/ 0 w 942975"/>
              <a:gd name="connsiteY4" fmla="*/ 647700 h 771525"/>
              <a:gd name="connsiteX5" fmla="*/ 257175 w 942975"/>
              <a:gd name="connsiteY5" fmla="*/ 0 h 771525"/>
              <a:gd name="connsiteX0" fmla="*/ 257175 w 584052"/>
              <a:gd name="connsiteY0" fmla="*/ 0 h 771525"/>
              <a:gd name="connsiteX1" fmla="*/ 584052 w 584052"/>
              <a:gd name="connsiteY1" fmla="*/ 234030 h 771525"/>
              <a:gd name="connsiteX2" fmla="*/ 463877 w 584052"/>
              <a:gd name="connsiteY2" fmla="*/ 517822 h 771525"/>
              <a:gd name="connsiteX3" fmla="*/ 333375 w 584052"/>
              <a:gd name="connsiteY3" fmla="*/ 771525 h 771525"/>
              <a:gd name="connsiteX4" fmla="*/ 0 w 584052"/>
              <a:gd name="connsiteY4" fmla="*/ 647700 h 771525"/>
              <a:gd name="connsiteX5" fmla="*/ 257175 w 584052"/>
              <a:gd name="connsiteY5" fmla="*/ 0 h 771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84052" h="771525">
                <a:moveTo>
                  <a:pt x="257175" y="0"/>
                </a:moveTo>
                <a:lnTo>
                  <a:pt x="584052" y="234030"/>
                </a:lnTo>
                <a:lnTo>
                  <a:pt x="463877" y="517822"/>
                </a:lnTo>
                <a:lnTo>
                  <a:pt x="333375" y="771525"/>
                </a:lnTo>
                <a:lnTo>
                  <a:pt x="0" y="647700"/>
                </a:lnTo>
                <a:lnTo>
                  <a:pt x="257175" y="0"/>
                </a:lnTo>
                <a:close/>
              </a:path>
            </a:pathLst>
          </a:custGeom>
          <a:noFill/>
          <a:ln w="127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Étoile à 5 branches 32"/>
          <p:cNvSpPr/>
          <p:nvPr/>
        </p:nvSpPr>
        <p:spPr>
          <a:xfrm>
            <a:off x="4733925" y="2514600"/>
            <a:ext cx="171450" cy="161925"/>
          </a:xfrm>
          <a:prstGeom prst="star5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Étoile à 5 branches 33"/>
          <p:cNvSpPr/>
          <p:nvPr/>
        </p:nvSpPr>
        <p:spPr>
          <a:xfrm>
            <a:off x="5067159" y="784182"/>
            <a:ext cx="171450" cy="161925"/>
          </a:xfrm>
          <a:prstGeom prst="star5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Étoile à 5 branches 35"/>
          <p:cNvSpPr/>
          <p:nvPr/>
        </p:nvSpPr>
        <p:spPr>
          <a:xfrm>
            <a:off x="3486150" y="1533525"/>
            <a:ext cx="171450" cy="161925"/>
          </a:xfrm>
          <a:prstGeom prst="star5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Hexagone 36"/>
          <p:cNvSpPr/>
          <p:nvPr/>
        </p:nvSpPr>
        <p:spPr>
          <a:xfrm>
            <a:off x="4927143" y="3571671"/>
            <a:ext cx="172995" cy="185351"/>
          </a:xfrm>
          <a:prstGeom prst="hexagon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Hexagone 37"/>
          <p:cNvSpPr/>
          <p:nvPr/>
        </p:nvSpPr>
        <p:spPr>
          <a:xfrm>
            <a:off x="3732328" y="1886466"/>
            <a:ext cx="172995" cy="185351"/>
          </a:xfrm>
          <a:prstGeom prst="hexagon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ZoneTexte 38"/>
          <p:cNvSpPr txBox="1"/>
          <p:nvPr/>
        </p:nvSpPr>
        <p:spPr>
          <a:xfrm>
            <a:off x="3708750" y="1388679"/>
            <a:ext cx="69197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i="1" dirty="0" smtClean="0"/>
              <a:t>Opéra G.</a:t>
            </a:r>
            <a:endParaRPr lang="fr-FR" sz="1100" i="1" dirty="0"/>
          </a:p>
        </p:txBody>
      </p:sp>
      <p:sp>
        <p:nvSpPr>
          <p:cNvPr id="41" name="Hexagone 40"/>
          <p:cNvSpPr/>
          <p:nvPr/>
        </p:nvSpPr>
        <p:spPr>
          <a:xfrm>
            <a:off x="4723582" y="572986"/>
            <a:ext cx="172995" cy="185351"/>
          </a:xfrm>
          <a:prstGeom prst="hexagon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ZoneTexte 42"/>
          <p:cNvSpPr txBox="1"/>
          <p:nvPr/>
        </p:nvSpPr>
        <p:spPr>
          <a:xfrm>
            <a:off x="4120006" y="526225"/>
            <a:ext cx="74168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i="1" dirty="0" smtClean="0"/>
              <a:t>Cité des Sciences</a:t>
            </a:r>
            <a:endParaRPr lang="fr-FR" sz="1100" i="1" dirty="0"/>
          </a:p>
        </p:txBody>
      </p:sp>
      <p:sp>
        <p:nvSpPr>
          <p:cNvPr id="44" name="ZoneTexte 43"/>
          <p:cNvSpPr txBox="1"/>
          <p:nvPr/>
        </p:nvSpPr>
        <p:spPr>
          <a:xfrm>
            <a:off x="570708" y="80010"/>
            <a:ext cx="98442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i="1" dirty="0" smtClean="0"/>
              <a:t>La Défense</a:t>
            </a:r>
            <a:endParaRPr lang="fr-FR" sz="1100" b="1" i="1" dirty="0"/>
          </a:p>
        </p:txBody>
      </p:sp>
      <p:sp>
        <p:nvSpPr>
          <p:cNvPr id="45" name="ZoneTexte 44"/>
          <p:cNvSpPr txBox="1"/>
          <p:nvPr/>
        </p:nvSpPr>
        <p:spPr>
          <a:xfrm>
            <a:off x="4893809" y="2410567"/>
            <a:ext cx="69609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i="1" dirty="0" smtClean="0"/>
              <a:t>Opéra B.</a:t>
            </a:r>
            <a:endParaRPr lang="fr-FR" sz="1100" i="1" dirty="0"/>
          </a:p>
        </p:txBody>
      </p:sp>
      <p:sp>
        <p:nvSpPr>
          <p:cNvPr id="47" name="ZoneTexte 46"/>
          <p:cNvSpPr txBox="1"/>
          <p:nvPr/>
        </p:nvSpPr>
        <p:spPr>
          <a:xfrm>
            <a:off x="2057948" y="3748140"/>
            <a:ext cx="90616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i="1" dirty="0" smtClean="0"/>
              <a:t>Porte des expositions</a:t>
            </a:r>
            <a:endParaRPr lang="fr-FR" sz="1100" i="1" dirty="0"/>
          </a:p>
        </p:txBody>
      </p:sp>
      <p:sp>
        <p:nvSpPr>
          <p:cNvPr id="48" name="ZoneTexte 47"/>
          <p:cNvSpPr txBox="1"/>
          <p:nvPr/>
        </p:nvSpPr>
        <p:spPr>
          <a:xfrm>
            <a:off x="1979689" y="1173786"/>
            <a:ext cx="98442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i="1" dirty="0" smtClean="0"/>
              <a:t>Palais des Congrès</a:t>
            </a:r>
            <a:endParaRPr lang="fr-FR" sz="1100" i="1" dirty="0"/>
          </a:p>
        </p:txBody>
      </p:sp>
      <p:sp>
        <p:nvSpPr>
          <p:cNvPr id="49" name="ZoneTexte 48"/>
          <p:cNvSpPr txBox="1"/>
          <p:nvPr/>
        </p:nvSpPr>
        <p:spPr>
          <a:xfrm>
            <a:off x="4575702" y="3440827"/>
            <a:ext cx="454416" cy="2616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i="1" dirty="0" smtClean="0"/>
              <a:t>BNF</a:t>
            </a:r>
            <a:endParaRPr lang="fr-FR" sz="1100" i="1" dirty="0"/>
          </a:p>
        </p:txBody>
      </p:sp>
      <p:sp>
        <p:nvSpPr>
          <p:cNvPr id="52" name="ZoneTexte 51"/>
          <p:cNvSpPr txBox="1"/>
          <p:nvPr/>
        </p:nvSpPr>
        <p:spPr>
          <a:xfrm>
            <a:off x="2442519" y="2541372"/>
            <a:ext cx="65902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i="1" dirty="0" smtClean="0"/>
              <a:t>Unesco</a:t>
            </a:r>
            <a:endParaRPr lang="fr-FR" sz="1100" i="1" dirty="0"/>
          </a:p>
        </p:txBody>
      </p:sp>
      <p:sp>
        <p:nvSpPr>
          <p:cNvPr id="56" name="Rectangle 55"/>
          <p:cNvSpPr/>
          <p:nvPr/>
        </p:nvSpPr>
        <p:spPr>
          <a:xfrm rot="18010322">
            <a:off x="961670" y="2994600"/>
            <a:ext cx="1007442" cy="704955"/>
          </a:xfrm>
          <a:prstGeom prst="rect">
            <a:avLst/>
          </a:prstGeom>
          <a:noFill/>
          <a:ln w="19050">
            <a:solidFill>
              <a:srgbClr val="7030A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ZoneTexte 57"/>
          <p:cNvSpPr txBox="1"/>
          <p:nvPr/>
        </p:nvSpPr>
        <p:spPr>
          <a:xfrm>
            <a:off x="5037692" y="904553"/>
            <a:ext cx="630194" cy="2718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i="1" dirty="0" err="1" smtClean="0"/>
              <a:t>Zenith</a:t>
            </a:r>
            <a:endParaRPr lang="fr-FR" sz="1100" i="1" dirty="0"/>
          </a:p>
        </p:txBody>
      </p:sp>
      <p:sp>
        <p:nvSpPr>
          <p:cNvPr id="61" name="ZoneTexte 60"/>
          <p:cNvSpPr txBox="1"/>
          <p:nvPr/>
        </p:nvSpPr>
        <p:spPr>
          <a:xfrm>
            <a:off x="31169" y="4891111"/>
            <a:ext cx="38970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/>
              <a:t>Une capitale mondiale des affaires</a:t>
            </a:r>
            <a:endParaRPr lang="fr-FR" sz="1400" b="1" dirty="0"/>
          </a:p>
        </p:txBody>
      </p:sp>
      <p:sp>
        <p:nvSpPr>
          <p:cNvPr id="62" name="Rectangle 61"/>
          <p:cNvSpPr/>
          <p:nvPr/>
        </p:nvSpPr>
        <p:spPr>
          <a:xfrm>
            <a:off x="146265" y="5698802"/>
            <a:ext cx="250127" cy="249895"/>
          </a:xfrm>
          <a:prstGeom prst="rect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3" name="ZoneTexte 62"/>
          <p:cNvSpPr txBox="1"/>
          <p:nvPr/>
        </p:nvSpPr>
        <p:spPr>
          <a:xfrm>
            <a:off x="651338" y="5680315"/>
            <a:ext cx="43534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1</a:t>
            </a:r>
            <a:r>
              <a:rPr lang="fr-FR" sz="1200" baseline="30000" dirty="0" smtClean="0"/>
              <a:t>er</a:t>
            </a:r>
            <a:r>
              <a:rPr lang="fr-FR" sz="1200" dirty="0" smtClean="0"/>
              <a:t> quartier d’affaires européen, 1500 sièges sociaux</a:t>
            </a:r>
            <a:endParaRPr lang="fr-FR" sz="1200" dirty="0"/>
          </a:p>
        </p:txBody>
      </p:sp>
      <p:sp>
        <p:nvSpPr>
          <p:cNvPr id="65" name="ZoneTexte 64"/>
          <p:cNvSpPr txBox="1"/>
          <p:nvPr/>
        </p:nvSpPr>
        <p:spPr>
          <a:xfrm>
            <a:off x="619142" y="5244391"/>
            <a:ext cx="23563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Quartier Central des Affaires</a:t>
            </a:r>
            <a:endParaRPr lang="fr-FR" sz="1200" dirty="0"/>
          </a:p>
        </p:txBody>
      </p:sp>
      <p:sp>
        <p:nvSpPr>
          <p:cNvPr id="66" name="Rectangle 65"/>
          <p:cNvSpPr/>
          <p:nvPr/>
        </p:nvSpPr>
        <p:spPr>
          <a:xfrm rot="19430786">
            <a:off x="136537" y="6258793"/>
            <a:ext cx="306105" cy="159296"/>
          </a:xfrm>
          <a:prstGeom prst="rect">
            <a:avLst/>
          </a:prstGeom>
          <a:noFill/>
          <a:ln w="19050">
            <a:solidFill>
              <a:srgbClr val="7030A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" name="ZoneTexte 66"/>
          <p:cNvSpPr txBox="1"/>
          <p:nvPr/>
        </p:nvSpPr>
        <p:spPr>
          <a:xfrm>
            <a:off x="640365" y="6174079"/>
            <a:ext cx="2894718" cy="276999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Nouveau quartier d’affaires</a:t>
            </a:r>
            <a:endParaRPr lang="fr-FR" sz="1200" dirty="0"/>
          </a:p>
        </p:txBody>
      </p:sp>
      <p:sp>
        <p:nvSpPr>
          <p:cNvPr id="68" name="ZoneTexte 67"/>
          <p:cNvSpPr txBox="1"/>
          <p:nvPr/>
        </p:nvSpPr>
        <p:spPr>
          <a:xfrm>
            <a:off x="6603135" y="-87534"/>
            <a:ext cx="26690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/>
              <a:t>Une métropole politique</a:t>
            </a:r>
            <a:endParaRPr lang="fr-FR" sz="1400" b="1" dirty="0"/>
          </a:p>
        </p:txBody>
      </p:sp>
      <p:sp>
        <p:nvSpPr>
          <p:cNvPr id="71" name="ZoneTexte 70"/>
          <p:cNvSpPr txBox="1"/>
          <p:nvPr/>
        </p:nvSpPr>
        <p:spPr>
          <a:xfrm>
            <a:off x="7403392" y="138507"/>
            <a:ext cx="1729946" cy="461665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Quartier des ministères et des ambassades</a:t>
            </a:r>
            <a:endParaRPr lang="fr-FR" sz="1200" dirty="0"/>
          </a:p>
        </p:txBody>
      </p:sp>
      <p:sp>
        <p:nvSpPr>
          <p:cNvPr id="72" name="Ellipse 71"/>
          <p:cNvSpPr/>
          <p:nvPr/>
        </p:nvSpPr>
        <p:spPr>
          <a:xfrm>
            <a:off x="2310714" y="2100648"/>
            <a:ext cx="1025610" cy="963828"/>
          </a:xfrm>
          <a:prstGeom prst="ellipse">
            <a:avLst/>
          </a:prstGeom>
          <a:noFill/>
          <a:ln>
            <a:solidFill>
              <a:srgbClr val="00B05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" name="Ellipse 72"/>
          <p:cNvSpPr/>
          <p:nvPr/>
        </p:nvSpPr>
        <p:spPr>
          <a:xfrm>
            <a:off x="6818179" y="258672"/>
            <a:ext cx="296562" cy="321276"/>
          </a:xfrm>
          <a:prstGeom prst="ellipse">
            <a:avLst/>
          </a:prstGeom>
          <a:noFill/>
          <a:ln>
            <a:solidFill>
              <a:srgbClr val="00B05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4" name="Rectangle 73"/>
          <p:cNvSpPr/>
          <p:nvPr/>
        </p:nvSpPr>
        <p:spPr>
          <a:xfrm>
            <a:off x="6942496" y="929265"/>
            <a:ext cx="65983" cy="61522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5" name="ZoneTexte 74"/>
          <p:cNvSpPr txBox="1"/>
          <p:nvPr/>
        </p:nvSpPr>
        <p:spPr>
          <a:xfrm>
            <a:off x="7414054" y="804060"/>
            <a:ext cx="1729946" cy="461665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Institution nationale d’une capitale</a:t>
            </a:r>
            <a:endParaRPr lang="fr-FR" sz="1200" dirty="0"/>
          </a:p>
        </p:txBody>
      </p:sp>
      <p:sp>
        <p:nvSpPr>
          <p:cNvPr id="76" name="Rectangle 75"/>
          <p:cNvSpPr/>
          <p:nvPr/>
        </p:nvSpPr>
        <p:spPr>
          <a:xfrm>
            <a:off x="6919734" y="1628298"/>
            <a:ext cx="111506" cy="107044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7" name="ZoneTexte 76"/>
          <p:cNvSpPr txBox="1"/>
          <p:nvPr/>
        </p:nvSpPr>
        <p:spPr>
          <a:xfrm>
            <a:off x="7414054" y="1503424"/>
            <a:ext cx="1729946" cy="276999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Institution internationale</a:t>
            </a:r>
            <a:endParaRPr lang="fr-FR" sz="1200" dirty="0"/>
          </a:p>
        </p:txBody>
      </p:sp>
      <p:sp>
        <p:nvSpPr>
          <p:cNvPr id="78" name="ZoneTexte 77"/>
          <p:cNvSpPr txBox="1"/>
          <p:nvPr/>
        </p:nvSpPr>
        <p:spPr>
          <a:xfrm>
            <a:off x="6546415" y="2010787"/>
            <a:ext cx="24513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/>
              <a:t>Une métropole touristique et culturelle</a:t>
            </a:r>
            <a:endParaRPr lang="fr-FR" sz="1400" b="1" dirty="0"/>
          </a:p>
        </p:txBody>
      </p:sp>
      <p:sp>
        <p:nvSpPr>
          <p:cNvPr id="79" name="Ellipse 78"/>
          <p:cNvSpPr/>
          <p:nvPr/>
        </p:nvSpPr>
        <p:spPr>
          <a:xfrm>
            <a:off x="7017586" y="3821761"/>
            <a:ext cx="104775" cy="9525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0" name="ZoneTexte 79"/>
          <p:cNvSpPr txBox="1"/>
          <p:nvPr/>
        </p:nvSpPr>
        <p:spPr>
          <a:xfrm>
            <a:off x="7285052" y="3688384"/>
            <a:ext cx="1919951" cy="461665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Musée de renommée mondiale (ex)</a:t>
            </a:r>
            <a:endParaRPr lang="fr-FR" sz="1200" dirty="0"/>
          </a:p>
        </p:txBody>
      </p:sp>
      <p:sp>
        <p:nvSpPr>
          <p:cNvPr id="81" name="Hexagone 80"/>
          <p:cNvSpPr/>
          <p:nvPr/>
        </p:nvSpPr>
        <p:spPr>
          <a:xfrm>
            <a:off x="6991232" y="4231556"/>
            <a:ext cx="172995" cy="185351"/>
          </a:xfrm>
          <a:prstGeom prst="hexagon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2" name="ZoneTexte 81"/>
          <p:cNvSpPr txBox="1"/>
          <p:nvPr/>
        </p:nvSpPr>
        <p:spPr>
          <a:xfrm>
            <a:off x="7259675" y="4140491"/>
            <a:ext cx="1884325" cy="461665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Pôle majeur d’activités culturelles</a:t>
            </a:r>
            <a:endParaRPr lang="fr-FR" sz="1200" dirty="0"/>
          </a:p>
        </p:txBody>
      </p:sp>
      <p:sp>
        <p:nvSpPr>
          <p:cNvPr id="83" name="Étoile à 5 branches 82"/>
          <p:cNvSpPr/>
          <p:nvPr/>
        </p:nvSpPr>
        <p:spPr>
          <a:xfrm>
            <a:off x="7017618" y="4802192"/>
            <a:ext cx="171450" cy="161925"/>
          </a:xfrm>
          <a:prstGeom prst="star5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4" name="ZoneTexte 83"/>
          <p:cNvSpPr txBox="1"/>
          <p:nvPr/>
        </p:nvSpPr>
        <p:spPr>
          <a:xfrm>
            <a:off x="7271360" y="4713583"/>
            <a:ext cx="1884325" cy="461665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Lieu d’événement culturel majeur</a:t>
            </a:r>
            <a:endParaRPr lang="fr-FR" sz="1200" dirty="0"/>
          </a:p>
        </p:txBody>
      </p:sp>
      <p:sp>
        <p:nvSpPr>
          <p:cNvPr id="85" name="Triangle isocèle 84"/>
          <p:cNvSpPr/>
          <p:nvPr/>
        </p:nvSpPr>
        <p:spPr>
          <a:xfrm rot="10800000">
            <a:off x="205470" y="6635309"/>
            <a:ext cx="216024" cy="144016"/>
          </a:xfrm>
          <a:prstGeom prst="triangl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6" name="ZoneTexte 85"/>
          <p:cNvSpPr txBox="1"/>
          <p:nvPr/>
        </p:nvSpPr>
        <p:spPr>
          <a:xfrm>
            <a:off x="633491" y="6545450"/>
            <a:ext cx="2458299" cy="276999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Expositions, congrès </a:t>
            </a:r>
            <a:endParaRPr lang="fr-FR" sz="1200" dirty="0"/>
          </a:p>
        </p:txBody>
      </p:sp>
      <p:sp>
        <p:nvSpPr>
          <p:cNvPr id="87" name="Rectangle 86"/>
          <p:cNvSpPr/>
          <p:nvPr/>
        </p:nvSpPr>
        <p:spPr>
          <a:xfrm>
            <a:off x="6944317" y="5368190"/>
            <a:ext cx="285007" cy="190005"/>
          </a:xfrm>
          <a:prstGeom prst="rect">
            <a:avLst/>
          </a:prstGeom>
          <a:noFill/>
          <a:ln w="127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8" name="ZoneTexte 87"/>
          <p:cNvSpPr txBox="1"/>
          <p:nvPr/>
        </p:nvSpPr>
        <p:spPr>
          <a:xfrm>
            <a:off x="7289588" y="5252107"/>
            <a:ext cx="1884325" cy="461665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Quartier culturel et universitaire</a:t>
            </a:r>
            <a:endParaRPr lang="fr-FR" sz="1200" dirty="0"/>
          </a:p>
        </p:txBody>
      </p:sp>
      <p:sp>
        <p:nvSpPr>
          <p:cNvPr id="90" name="Triangle isocèle 89"/>
          <p:cNvSpPr/>
          <p:nvPr/>
        </p:nvSpPr>
        <p:spPr>
          <a:xfrm>
            <a:off x="1261904" y="3031022"/>
            <a:ext cx="403761" cy="415636"/>
          </a:xfrm>
          <a:prstGeom prst="triangle">
            <a:avLst/>
          </a:prstGeom>
          <a:noFill/>
          <a:ln w="28575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1" name="Triangle isocèle 90"/>
          <p:cNvSpPr/>
          <p:nvPr/>
        </p:nvSpPr>
        <p:spPr>
          <a:xfrm>
            <a:off x="6966088" y="6440868"/>
            <a:ext cx="263236" cy="286987"/>
          </a:xfrm>
          <a:prstGeom prst="triangle">
            <a:avLst/>
          </a:prstGeom>
          <a:noFill/>
          <a:ln w="28575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2" name="ZoneTexte 91"/>
          <p:cNvSpPr txBox="1"/>
          <p:nvPr/>
        </p:nvSpPr>
        <p:spPr>
          <a:xfrm>
            <a:off x="7289588" y="6348393"/>
            <a:ext cx="1884325" cy="461665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Concentration des sièges de l’audiovisuel</a:t>
            </a:r>
            <a:endParaRPr lang="fr-FR" sz="1200" dirty="0"/>
          </a:p>
        </p:txBody>
      </p:sp>
      <p:sp>
        <p:nvSpPr>
          <p:cNvPr id="89" name="ZoneTexte 88"/>
          <p:cNvSpPr txBox="1"/>
          <p:nvPr/>
        </p:nvSpPr>
        <p:spPr>
          <a:xfrm>
            <a:off x="2788130" y="1536065"/>
            <a:ext cx="19659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 smtClean="0"/>
              <a:t>1</a:t>
            </a:r>
          </a:p>
        </p:txBody>
      </p:sp>
      <p:sp>
        <p:nvSpPr>
          <p:cNvPr id="93" name="ZoneTexte 92"/>
          <p:cNvSpPr txBox="1"/>
          <p:nvPr/>
        </p:nvSpPr>
        <p:spPr>
          <a:xfrm>
            <a:off x="3004012" y="2344676"/>
            <a:ext cx="13585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 smtClean="0"/>
              <a:t>3</a:t>
            </a:r>
          </a:p>
        </p:txBody>
      </p:sp>
      <p:sp>
        <p:nvSpPr>
          <p:cNvPr id="94" name="ZoneTexte 93"/>
          <p:cNvSpPr txBox="1"/>
          <p:nvPr/>
        </p:nvSpPr>
        <p:spPr>
          <a:xfrm>
            <a:off x="2871260" y="2116216"/>
            <a:ext cx="14449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 smtClean="0"/>
              <a:t>2</a:t>
            </a:r>
          </a:p>
        </p:txBody>
      </p:sp>
      <p:sp>
        <p:nvSpPr>
          <p:cNvPr id="95" name="ZoneTexte 94"/>
          <p:cNvSpPr txBox="1"/>
          <p:nvPr/>
        </p:nvSpPr>
        <p:spPr>
          <a:xfrm>
            <a:off x="3583654" y="2576085"/>
            <a:ext cx="21786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 smtClean="0"/>
              <a:t>4</a:t>
            </a:r>
          </a:p>
        </p:txBody>
      </p:sp>
      <p:sp>
        <p:nvSpPr>
          <p:cNvPr id="96" name="ZoneTexte 95"/>
          <p:cNvSpPr txBox="1"/>
          <p:nvPr/>
        </p:nvSpPr>
        <p:spPr>
          <a:xfrm>
            <a:off x="6731330" y="1258346"/>
            <a:ext cx="241267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 smtClean="0"/>
              <a:t>1 Elysée   2 Matignon   3  </a:t>
            </a:r>
            <a:r>
              <a:rPr lang="fr-FR" sz="900" dirty="0" err="1" smtClean="0"/>
              <a:t>Ass</a:t>
            </a:r>
            <a:r>
              <a:rPr lang="fr-FR" sz="900" dirty="0" smtClean="0"/>
              <a:t> Nat    4   Sénat</a:t>
            </a:r>
          </a:p>
        </p:txBody>
      </p:sp>
      <p:sp>
        <p:nvSpPr>
          <p:cNvPr id="2" name="Organigramme : Opération manuelle 1"/>
          <p:cNvSpPr/>
          <p:nvPr/>
        </p:nvSpPr>
        <p:spPr>
          <a:xfrm rot="10800000">
            <a:off x="7013119" y="3286501"/>
            <a:ext cx="127220" cy="235352"/>
          </a:xfrm>
          <a:prstGeom prst="flowChartManualOperation">
            <a:avLst/>
          </a:prstGeom>
          <a:solidFill>
            <a:srgbClr val="FFC000"/>
          </a:solidFill>
          <a:ln w="1905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7285052" y="3200276"/>
            <a:ext cx="1876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Emblème mondial, 7 M de visiteurs annuels</a:t>
            </a:r>
          </a:p>
        </p:txBody>
      </p:sp>
      <p:sp>
        <p:nvSpPr>
          <p:cNvPr id="10" name="Ellipse 9"/>
          <p:cNvSpPr/>
          <p:nvPr/>
        </p:nvSpPr>
        <p:spPr>
          <a:xfrm>
            <a:off x="1306477" y="80011"/>
            <a:ext cx="4908126" cy="4583700"/>
          </a:xfrm>
          <a:prstGeom prst="ellipse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Trapèze 10"/>
          <p:cNvSpPr/>
          <p:nvPr/>
        </p:nvSpPr>
        <p:spPr>
          <a:xfrm rot="10800000">
            <a:off x="3400673" y="4475702"/>
            <a:ext cx="191613" cy="269289"/>
          </a:xfrm>
          <a:prstGeom prst="trapezoid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7" name="ZoneTexte 96"/>
          <p:cNvSpPr txBox="1"/>
          <p:nvPr/>
        </p:nvSpPr>
        <p:spPr>
          <a:xfrm>
            <a:off x="3599040" y="4197181"/>
            <a:ext cx="97980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i="1" dirty="0" smtClean="0"/>
              <a:t>Cité Universitaire</a:t>
            </a:r>
            <a:endParaRPr lang="fr-FR" sz="1100" i="1" dirty="0"/>
          </a:p>
        </p:txBody>
      </p:sp>
      <p:sp>
        <p:nvSpPr>
          <p:cNvPr id="98" name="ZoneTexte 97"/>
          <p:cNvSpPr txBox="1"/>
          <p:nvPr/>
        </p:nvSpPr>
        <p:spPr>
          <a:xfrm>
            <a:off x="7285052" y="5804293"/>
            <a:ext cx="1884325" cy="461665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Campus d’étudiants étrangers</a:t>
            </a:r>
          </a:p>
        </p:txBody>
      </p:sp>
      <p:sp>
        <p:nvSpPr>
          <p:cNvPr id="99" name="Trapèze 98"/>
          <p:cNvSpPr/>
          <p:nvPr/>
        </p:nvSpPr>
        <p:spPr>
          <a:xfrm rot="10800000">
            <a:off x="6944316" y="5913977"/>
            <a:ext cx="285007" cy="260102"/>
          </a:xfrm>
          <a:prstGeom prst="trapezoid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133399" y="5287480"/>
            <a:ext cx="275861" cy="271271"/>
          </a:xfrm>
          <a:prstGeom prst="rect">
            <a:avLst/>
          </a:prstGeom>
          <a:noFill/>
          <a:ln w="28575">
            <a:solidFill>
              <a:srgbClr val="7030A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0" name="Rectangle 99"/>
          <p:cNvSpPr/>
          <p:nvPr/>
        </p:nvSpPr>
        <p:spPr>
          <a:xfrm>
            <a:off x="3200217" y="1378238"/>
            <a:ext cx="538808" cy="480924"/>
          </a:xfrm>
          <a:prstGeom prst="rect">
            <a:avLst/>
          </a:prstGeom>
          <a:noFill/>
          <a:ln w="28575">
            <a:solidFill>
              <a:srgbClr val="7030A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1" name="ZoneTexte 100"/>
          <p:cNvSpPr txBox="1"/>
          <p:nvPr/>
        </p:nvSpPr>
        <p:spPr>
          <a:xfrm>
            <a:off x="109358" y="3036357"/>
            <a:ext cx="90616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i="1" dirty="0" smtClean="0"/>
              <a:t>Val de Seine</a:t>
            </a:r>
            <a:endParaRPr lang="fr-FR" sz="1100" b="1" i="1" dirty="0"/>
          </a:p>
        </p:txBody>
      </p:sp>
      <p:sp>
        <p:nvSpPr>
          <p:cNvPr id="102" name="Organigramme : Opération manuelle 101"/>
          <p:cNvSpPr/>
          <p:nvPr/>
        </p:nvSpPr>
        <p:spPr>
          <a:xfrm rot="10800000">
            <a:off x="2456611" y="2124271"/>
            <a:ext cx="127220" cy="235352"/>
          </a:xfrm>
          <a:prstGeom prst="flowChartManualOperation">
            <a:avLst/>
          </a:prstGeom>
          <a:solidFill>
            <a:srgbClr val="FFC000"/>
          </a:solidFill>
          <a:ln w="1905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" name="ZoneTexte 102"/>
          <p:cNvSpPr txBox="1"/>
          <p:nvPr/>
        </p:nvSpPr>
        <p:spPr>
          <a:xfrm>
            <a:off x="1701433" y="1847935"/>
            <a:ext cx="77881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i="1" dirty="0" smtClean="0"/>
              <a:t>Tour Eiffel</a:t>
            </a:r>
            <a:endParaRPr lang="fr-FR" sz="1100" b="1" i="1" dirty="0"/>
          </a:p>
        </p:txBody>
      </p:sp>
      <p:cxnSp>
        <p:nvCxnSpPr>
          <p:cNvPr id="15" name="Connecteur droit 14"/>
          <p:cNvCxnSpPr>
            <a:stCxn id="103" idx="2"/>
            <a:endCxn id="102" idx="3"/>
          </p:cNvCxnSpPr>
          <p:nvPr/>
        </p:nvCxnSpPr>
        <p:spPr>
          <a:xfrm>
            <a:off x="2090841" y="2109545"/>
            <a:ext cx="378492" cy="1324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ZoneTexte 103"/>
          <p:cNvSpPr txBox="1"/>
          <p:nvPr/>
        </p:nvSpPr>
        <p:spPr>
          <a:xfrm>
            <a:off x="3744970" y="2094780"/>
            <a:ext cx="63268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i="1" dirty="0" smtClean="0"/>
              <a:t>Louvre</a:t>
            </a:r>
            <a:endParaRPr lang="fr-FR" sz="1100" b="1" i="1" dirty="0"/>
          </a:p>
        </p:txBody>
      </p:sp>
      <p:sp>
        <p:nvSpPr>
          <p:cNvPr id="18" name="Ellipse 17"/>
          <p:cNvSpPr/>
          <p:nvPr/>
        </p:nvSpPr>
        <p:spPr>
          <a:xfrm>
            <a:off x="2382765" y="1015540"/>
            <a:ext cx="2621976" cy="2538702"/>
          </a:xfrm>
          <a:prstGeom prst="ellipse">
            <a:avLst/>
          </a:prstGeom>
          <a:noFill/>
          <a:ln w="12700">
            <a:solidFill>
              <a:srgbClr val="FF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5" name="Ellipse 104"/>
          <p:cNvSpPr/>
          <p:nvPr/>
        </p:nvSpPr>
        <p:spPr>
          <a:xfrm>
            <a:off x="6870700" y="2613360"/>
            <a:ext cx="385350" cy="349688"/>
          </a:xfrm>
          <a:prstGeom prst="ellipse">
            <a:avLst/>
          </a:prstGeom>
          <a:noFill/>
          <a:ln w="127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6" name="ZoneTexte 105"/>
          <p:cNvSpPr txBox="1"/>
          <p:nvPr/>
        </p:nvSpPr>
        <p:spPr>
          <a:xfrm>
            <a:off x="7285052" y="2517210"/>
            <a:ext cx="1876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Centre historique, 1</a:t>
            </a:r>
            <a:r>
              <a:rPr lang="fr-FR" sz="1200" baseline="30000" dirty="0" smtClean="0"/>
              <a:t>ère</a:t>
            </a:r>
            <a:r>
              <a:rPr lang="fr-FR" sz="1200" dirty="0" smtClean="0"/>
              <a:t> destination touristique mondiale</a:t>
            </a:r>
          </a:p>
        </p:txBody>
      </p:sp>
      <p:sp>
        <p:nvSpPr>
          <p:cNvPr id="107" name="Rectangle 106"/>
          <p:cNvSpPr/>
          <p:nvPr/>
        </p:nvSpPr>
        <p:spPr>
          <a:xfrm>
            <a:off x="31169" y="0"/>
            <a:ext cx="6515246" cy="4964117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9345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12700">
          <a:solidFill>
            <a:srgbClr val="FF0000"/>
          </a:solidFill>
          <a:prstDash val="sysDash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sz="1200" b="1" dirty="0" smtClean="0"/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252</Words>
  <Application>Microsoft Office PowerPoint</Application>
  <PresentationFormat>Affichage à l'écran (4:3)</PresentationFormat>
  <Paragraphs>72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6" baseType="lpstr">
      <vt:lpstr>Arial</vt:lpstr>
      <vt:lpstr>Calibri</vt:lpstr>
      <vt:lpstr>Thème Office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Alain</dc:creator>
  <cp:lastModifiedBy>LAMOTTE ALAIN</cp:lastModifiedBy>
  <cp:revision>15</cp:revision>
  <cp:lastPrinted>2019-11-21T09:35:18Z</cp:lastPrinted>
  <dcterms:created xsi:type="dcterms:W3CDTF">2012-05-15T08:56:11Z</dcterms:created>
  <dcterms:modified xsi:type="dcterms:W3CDTF">2019-11-29T09:41:33Z</dcterms:modified>
</cp:coreProperties>
</file>