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3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8854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3540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407303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000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62552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09578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2079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71765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9131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30306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14975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EBBB-3062-4C86-A2F7-98496D0A39ED}" type="datetimeFigureOut">
              <a:rPr lang="fr-SN" smtClean="0"/>
              <a:t>03/12/2019</a:t>
            </a:fld>
            <a:endParaRPr lang="fr-S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S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38F12-94F9-4FBE-B81F-42402865FE4C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88799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34" y="0"/>
            <a:ext cx="6124575" cy="63055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34" y="6474773"/>
            <a:ext cx="633412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8726" y="501896"/>
            <a:ext cx="2345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/>
              <a:t>1) Paris, métropole mondiale</a:t>
            </a:r>
            <a:endParaRPr lang="fr-SN" sz="1400" b="1" u="sng" dirty="0"/>
          </a:p>
        </p:txBody>
      </p:sp>
      <p:sp>
        <p:nvSpPr>
          <p:cNvPr id="3" name="Ellipse 2"/>
          <p:cNvSpPr/>
          <p:nvPr/>
        </p:nvSpPr>
        <p:spPr>
          <a:xfrm>
            <a:off x="436421" y="892906"/>
            <a:ext cx="570016" cy="58189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" name="ZoneTexte 3"/>
          <p:cNvSpPr txBox="1"/>
          <p:nvPr/>
        </p:nvSpPr>
        <p:spPr>
          <a:xfrm>
            <a:off x="1178219" y="883339"/>
            <a:ext cx="472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mondiale</a:t>
            </a:r>
            <a:r>
              <a:rPr lang="fr-FR" sz="1400" dirty="0" smtClean="0"/>
              <a:t> : concentration des fonctions de commandement</a:t>
            </a:r>
            <a:endParaRPr lang="fr-SN" sz="1400" dirty="0"/>
          </a:p>
        </p:txBody>
      </p:sp>
      <p:sp>
        <p:nvSpPr>
          <p:cNvPr id="5" name="Forme libre 4"/>
          <p:cNvSpPr/>
          <p:nvPr/>
        </p:nvSpPr>
        <p:spPr>
          <a:xfrm>
            <a:off x="487664" y="2408048"/>
            <a:ext cx="429027" cy="392908"/>
          </a:xfrm>
          <a:custGeom>
            <a:avLst/>
            <a:gdLst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30961 h 880343"/>
              <a:gd name="connsiteX1" fmla="*/ 0 w 1080654"/>
              <a:gd name="connsiteY1" fmla="*/ 286577 h 880343"/>
              <a:gd name="connsiteX2" fmla="*/ 439387 w 1080654"/>
              <a:gd name="connsiteY2" fmla="*/ 1569 h 880343"/>
              <a:gd name="connsiteX3" fmla="*/ 926275 w 1080654"/>
              <a:gd name="connsiteY3" fmla="*/ 191574 h 880343"/>
              <a:gd name="connsiteX4" fmla="*/ 1080654 w 1080654"/>
              <a:gd name="connsiteY4" fmla="*/ 595336 h 880343"/>
              <a:gd name="connsiteX5" fmla="*/ 510639 w 1080654"/>
              <a:gd name="connsiteY5" fmla="*/ 880343 h 880343"/>
              <a:gd name="connsiteX6" fmla="*/ 166254 w 1080654"/>
              <a:gd name="connsiteY6" fmla="*/ 785341 h 880343"/>
              <a:gd name="connsiteX7" fmla="*/ 83127 w 1080654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7252"/>
              <a:gd name="connsiteX1" fmla="*/ 0 w 1101496"/>
              <a:gd name="connsiteY1" fmla="*/ 286577 h 887252"/>
              <a:gd name="connsiteX2" fmla="*/ 439387 w 1101496"/>
              <a:gd name="connsiteY2" fmla="*/ 1569 h 887252"/>
              <a:gd name="connsiteX3" fmla="*/ 926275 w 1101496"/>
              <a:gd name="connsiteY3" fmla="*/ 191574 h 887252"/>
              <a:gd name="connsiteX4" fmla="*/ 1080654 w 1101496"/>
              <a:gd name="connsiteY4" fmla="*/ 595336 h 887252"/>
              <a:gd name="connsiteX5" fmla="*/ 510639 w 1101496"/>
              <a:gd name="connsiteY5" fmla="*/ 880343 h 887252"/>
              <a:gd name="connsiteX6" fmla="*/ 166254 w 1101496"/>
              <a:gd name="connsiteY6" fmla="*/ 785341 h 887252"/>
              <a:gd name="connsiteX7" fmla="*/ 83127 w 1101496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59379 w 1125249"/>
              <a:gd name="connsiteY0" fmla="*/ 630961 h 887252"/>
              <a:gd name="connsiteX1" fmla="*/ 23753 w 1125249"/>
              <a:gd name="connsiteY1" fmla="*/ 286577 h 887252"/>
              <a:gd name="connsiteX2" fmla="*/ 463140 w 1125249"/>
              <a:gd name="connsiteY2" fmla="*/ 1569 h 887252"/>
              <a:gd name="connsiteX3" fmla="*/ 950028 w 1125249"/>
              <a:gd name="connsiteY3" fmla="*/ 191574 h 887252"/>
              <a:gd name="connsiteX4" fmla="*/ 1104407 w 1125249"/>
              <a:gd name="connsiteY4" fmla="*/ 595336 h 887252"/>
              <a:gd name="connsiteX5" fmla="*/ 534392 w 1125249"/>
              <a:gd name="connsiteY5" fmla="*/ 880343 h 887252"/>
              <a:gd name="connsiteX6" fmla="*/ 190007 w 1125249"/>
              <a:gd name="connsiteY6" fmla="*/ 785341 h 887252"/>
              <a:gd name="connsiteX7" fmla="*/ 59379 w 1125249"/>
              <a:gd name="connsiteY7" fmla="*/ 630961 h 887252"/>
              <a:gd name="connsiteX0" fmla="*/ 26786 w 1140157"/>
              <a:gd name="connsiteY0" fmla="*/ 571585 h 887252"/>
              <a:gd name="connsiteX1" fmla="*/ 38661 w 1140157"/>
              <a:gd name="connsiteY1" fmla="*/ 286577 h 887252"/>
              <a:gd name="connsiteX2" fmla="*/ 478048 w 1140157"/>
              <a:gd name="connsiteY2" fmla="*/ 1569 h 887252"/>
              <a:gd name="connsiteX3" fmla="*/ 964936 w 1140157"/>
              <a:gd name="connsiteY3" fmla="*/ 191574 h 887252"/>
              <a:gd name="connsiteX4" fmla="*/ 1119315 w 1140157"/>
              <a:gd name="connsiteY4" fmla="*/ 595336 h 887252"/>
              <a:gd name="connsiteX5" fmla="*/ 549300 w 1140157"/>
              <a:gd name="connsiteY5" fmla="*/ 880343 h 887252"/>
              <a:gd name="connsiteX6" fmla="*/ 204915 w 1140157"/>
              <a:gd name="connsiteY6" fmla="*/ 785341 h 887252"/>
              <a:gd name="connsiteX7" fmla="*/ 26786 w 1140157"/>
              <a:gd name="connsiteY7" fmla="*/ 571585 h 887252"/>
              <a:gd name="connsiteX0" fmla="*/ 26786 w 1022728"/>
              <a:gd name="connsiteY0" fmla="*/ 571585 h 887252"/>
              <a:gd name="connsiteX1" fmla="*/ 38661 w 1022728"/>
              <a:gd name="connsiteY1" fmla="*/ 286577 h 887252"/>
              <a:gd name="connsiteX2" fmla="*/ 478048 w 1022728"/>
              <a:gd name="connsiteY2" fmla="*/ 1569 h 887252"/>
              <a:gd name="connsiteX3" fmla="*/ 964936 w 1022728"/>
              <a:gd name="connsiteY3" fmla="*/ 191574 h 887252"/>
              <a:gd name="connsiteX4" fmla="*/ 941186 w 1022728"/>
              <a:gd name="connsiteY4" fmla="*/ 642837 h 887252"/>
              <a:gd name="connsiteX5" fmla="*/ 549300 w 1022728"/>
              <a:gd name="connsiteY5" fmla="*/ 880343 h 887252"/>
              <a:gd name="connsiteX6" fmla="*/ 204915 w 1022728"/>
              <a:gd name="connsiteY6" fmla="*/ 785341 h 887252"/>
              <a:gd name="connsiteX7" fmla="*/ 26786 w 1022728"/>
              <a:gd name="connsiteY7" fmla="*/ 571585 h 88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2728" h="887252">
                <a:moveTo>
                  <a:pt x="26786" y="571585"/>
                </a:moveTo>
                <a:cubicBezTo>
                  <a:pt x="-923" y="488458"/>
                  <a:pt x="-20716" y="391476"/>
                  <a:pt x="38661" y="286577"/>
                </a:cubicBezTo>
                <a:cubicBezTo>
                  <a:pt x="98038" y="181678"/>
                  <a:pt x="323669" y="17403"/>
                  <a:pt x="478048" y="1569"/>
                </a:cubicBezTo>
                <a:cubicBezTo>
                  <a:pt x="632427" y="-14265"/>
                  <a:pt x="858058" y="92613"/>
                  <a:pt x="964936" y="191574"/>
                </a:cubicBezTo>
                <a:cubicBezTo>
                  <a:pt x="1071814" y="290535"/>
                  <a:pt x="1010459" y="528042"/>
                  <a:pt x="941186" y="642837"/>
                </a:cubicBezTo>
                <a:cubicBezTo>
                  <a:pt x="871913" y="757632"/>
                  <a:pt x="701700" y="848676"/>
                  <a:pt x="549300" y="880343"/>
                </a:cubicBezTo>
                <a:cubicBezTo>
                  <a:pt x="396900" y="912010"/>
                  <a:pt x="276167" y="826905"/>
                  <a:pt x="204915" y="785341"/>
                </a:cubicBezTo>
                <a:cubicBezTo>
                  <a:pt x="133663" y="743777"/>
                  <a:pt x="54495" y="654712"/>
                  <a:pt x="26786" y="571585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6" name="ZoneTexte 5"/>
          <p:cNvSpPr txBox="1"/>
          <p:nvPr/>
        </p:nvSpPr>
        <p:spPr>
          <a:xfrm>
            <a:off x="1151409" y="1637053"/>
            <a:ext cx="472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aire d’influence régionale </a:t>
            </a:r>
            <a:r>
              <a:rPr lang="fr-FR" sz="1400" dirty="0" smtClean="0"/>
              <a:t>qui dépasse largement les limites de la région Ile de France</a:t>
            </a:r>
            <a:endParaRPr lang="fr-SN" sz="14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-3883231" y="2018805"/>
            <a:ext cx="570015" cy="19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486094" y="1692325"/>
            <a:ext cx="496537" cy="501345"/>
            <a:chOff x="463153" y="2273917"/>
            <a:chExt cx="496537" cy="501345"/>
          </a:xfrm>
        </p:grpSpPr>
        <p:cxnSp>
          <p:nvCxnSpPr>
            <p:cNvPr id="12" name="Connecteur droit avec flèche 11"/>
            <p:cNvCxnSpPr/>
            <p:nvPr/>
          </p:nvCxnSpPr>
          <p:spPr>
            <a:xfrm flipV="1">
              <a:off x="771896" y="2276944"/>
              <a:ext cx="187794" cy="1826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flipH="1" flipV="1">
              <a:off x="481422" y="2273917"/>
              <a:ext cx="200068" cy="2105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775865" y="2566174"/>
              <a:ext cx="183825" cy="178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>
              <a:off x="463153" y="2558558"/>
              <a:ext cx="204077" cy="2167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/>
          <p:cNvSpPr txBox="1"/>
          <p:nvPr/>
        </p:nvSpPr>
        <p:spPr>
          <a:xfrm>
            <a:off x="1178218" y="2411708"/>
            <a:ext cx="3773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 étalement urbain </a:t>
            </a:r>
            <a:r>
              <a:rPr lang="fr-FR" sz="1400" dirty="0" smtClean="0"/>
              <a:t>plus marqué qu’ailleurs</a:t>
            </a:r>
            <a:endParaRPr lang="fr-SN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08726" y="3012920"/>
            <a:ext cx="3083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/>
              <a:t>2) ) Des métropoles de rang secondaire</a:t>
            </a:r>
            <a:endParaRPr lang="fr-SN" sz="1400" b="1" u="sng" dirty="0"/>
          </a:p>
        </p:txBody>
      </p:sp>
      <p:sp>
        <p:nvSpPr>
          <p:cNvPr id="25" name="Ellipse 24"/>
          <p:cNvSpPr/>
          <p:nvPr/>
        </p:nvSpPr>
        <p:spPr>
          <a:xfrm>
            <a:off x="592280" y="3494820"/>
            <a:ext cx="362197" cy="345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ZoneTexte 25"/>
          <p:cNvSpPr txBox="1"/>
          <p:nvPr/>
        </p:nvSpPr>
        <p:spPr>
          <a:xfrm>
            <a:off x="1171234" y="3512976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de rang européen</a:t>
            </a:r>
            <a:endParaRPr lang="fr-SN" sz="1400" dirty="0"/>
          </a:p>
        </p:txBody>
      </p:sp>
      <p:sp>
        <p:nvSpPr>
          <p:cNvPr id="27" name="Ellipse 26"/>
          <p:cNvSpPr/>
          <p:nvPr/>
        </p:nvSpPr>
        <p:spPr>
          <a:xfrm>
            <a:off x="656106" y="4113394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8" name="ZoneTexte 27"/>
          <p:cNvSpPr txBox="1"/>
          <p:nvPr/>
        </p:nvSpPr>
        <p:spPr>
          <a:xfrm>
            <a:off x="1178219" y="4053451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nationales</a:t>
            </a:r>
            <a:endParaRPr lang="fr-SN" sz="1400" dirty="0"/>
          </a:p>
        </p:txBody>
      </p:sp>
      <p:sp>
        <p:nvSpPr>
          <p:cNvPr id="29" name="Ellipse 28"/>
          <p:cNvSpPr/>
          <p:nvPr/>
        </p:nvSpPr>
        <p:spPr>
          <a:xfrm>
            <a:off x="657588" y="4691077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0" name="ZoneTexte 29"/>
          <p:cNvSpPr txBox="1"/>
          <p:nvPr/>
        </p:nvSpPr>
        <p:spPr>
          <a:xfrm>
            <a:off x="1171234" y="4651207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régionales</a:t>
            </a:r>
            <a:endParaRPr lang="fr-SN" sz="1400" dirty="0"/>
          </a:p>
        </p:txBody>
      </p:sp>
      <p:sp>
        <p:nvSpPr>
          <p:cNvPr id="35" name="Ellipse 34"/>
          <p:cNvSpPr/>
          <p:nvPr/>
        </p:nvSpPr>
        <p:spPr>
          <a:xfrm>
            <a:off x="604397" y="5723431"/>
            <a:ext cx="279505" cy="286978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6" name="ZoneTexte 35"/>
          <p:cNvSpPr txBox="1"/>
          <p:nvPr/>
        </p:nvSpPr>
        <p:spPr>
          <a:xfrm>
            <a:off x="1052776" y="571753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forte</a:t>
            </a:r>
            <a:endParaRPr lang="fr-SN" sz="1400" dirty="0"/>
          </a:p>
        </p:txBody>
      </p:sp>
      <p:sp>
        <p:nvSpPr>
          <p:cNvPr id="37" name="Ellipse 36"/>
          <p:cNvSpPr/>
          <p:nvPr/>
        </p:nvSpPr>
        <p:spPr>
          <a:xfrm>
            <a:off x="612560" y="6138469"/>
            <a:ext cx="279505" cy="286978"/>
          </a:xfrm>
          <a:prstGeom prst="ellipse">
            <a:avLst/>
          </a:prstGeom>
          <a:pattFill prst="ltHorz">
            <a:fgClr>
              <a:srgbClr val="FF66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1" name="ZoneTexte 30"/>
          <p:cNvSpPr txBox="1"/>
          <p:nvPr/>
        </p:nvSpPr>
        <p:spPr>
          <a:xfrm>
            <a:off x="208726" y="5261439"/>
            <a:ext cx="2506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>
                <a:solidFill>
                  <a:srgbClr val="FF0000"/>
                </a:solidFill>
              </a:rPr>
              <a:t>B) Des dynamiques contrastées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063025" y="6138469"/>
            <a:ext cx="11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moyenne</a:t>
            </a:r>
            <a:endParaRPr lang="fr-SN" sz="1400" dirty="0"/>
          </a:p>
        </p:txBody>
      </p:sp>
      <p:sp>
        <p:nvSpPr>
          <p:cNvPr id="33" name="Ellipse 32"/>
          <p:cNvSpPr/>
          <p:nvPr/>
        </p:nvSpPr>
        <p:spPr>
          <a:xfrm>
            <a:off x="628077" y="6588766"/>
            <a:ext cx="279505" cy="286978"/>
          </a:xfrm>
          <a:prstGeom prst="ellipse">
            <a:avLst/>
          </a:prstGeom>
          <a:pattFill prst="ltHorz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4" name="ZoneTexte 33"/>
          <p:cNvSpPr txBox="1"/>
          <p:nvPr/>
        </p:nvSpPr>
        <p:spPr>
          <a:xfrm>
            <a:off x="1052776" y="6537190"/>
            <a:ext cx="11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limitée</a:t>
            </a:r>
            <a:endParaRPr lang="fr-SN" sz="1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14694" y="130354"/>
            <a:ext cx="2992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>
                <a:solidFill>
                  <a:srgbClr val="FF0000"/>
                </a:solidFill>
              </a:rPr>
              <a:t>A) Une armature urbaine hiérarchisée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67637" y="7179852"/>
            <a:ext cx="6493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FF0000"/>
                </a:solidFill>
              </a:rPr>
              <a:t>C</a:t>
            </a:r>
            <a:r>
              <a:rPr lang="fr-FR" sz="1400" b="1" u="sng" dirty="0" smtClean="0">
                <a:solidFill>
                  <a:srgbClr val="FF0000"/>
                </a:solidFill>
              </a:rPr>
              <a:t>) Des métropoles </a:t>
            </a:r>
            <a:r>
              <a:rPr lang="fr-FR" sz="1400" b="1" u="sng" dirty="0" err="1" smtClean="0">
                <a:solidFill>
                  <a:srgbClr val="FF0000"/>
                </a:solidFill>
              </a:rPr>
              <a:t>réliées</a:t>
            </a:r>
            <a:r>
              <a:rPr lang="fr-FR" sz="1400" b="1" u="sng" dirty="0" smtClean="0">
                <a:solidFill>
                  <a:srgbClr val="FF0000"/>
                </a:solidFill>
              </a:rPr>
              <a:t> entre elles, intégrées à l’espace européen et mondial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15" name="Forme libre 14"/>
          <p:cNvSpPr/>
          <p:nvPr/>
        </p:nvSpPr>
        <p:spPr>
          <a:xfrm>
            <a:off x="435119" y="7715099"/>
            <a:ext cx="440230" cy="405878"/>
          </a:xfrm>
          <a:custGeom>
            <a:avLst/>
            <a:gdLst>
              <a:gd name="connsiteX0" fmla="*/ 0 w 665019"/>
              <a:gd name="connsiteY0" fmla="*/ 0 h 368135"/>
              <a:gd name="connsiteX1" fmla="*/ 510639 w 665019"/>
              <a:gd name="connsiteY1" fmla="*/ 130629 h 368135"/>
              <a:gd name="connsiteX2" fmla="*/ 665019 w 665019"/>
              <a:gd name="connsiteY2" fmla="*/ 368135 h 36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9" h="368135">
                <a:moveTo>
                  <a:pt x="0" y="0"/>
                </a:moveTo>
                <a:cubicBezTo>
                  <a:pt x="199901" y="34636"/>
                  <a:pt x="399803" y="69273"/>
                  <a:pt x="510639" y="130629"/>
                </a:cubicBezTo>
                <a:cubicBezTo>
                  <a:pt x="621475" y="191985"/>
                  <a:pt x="643247" y="280060"/>
                  <a:pt x="665019" y="36813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1063025" y="7777608"/>
            <a:ext cx="1772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réseau des LGV</a:t>
            </a:r>
            <a:endParaRPr lang="fr-SN" sz="1400" dirty="0"/>
          </a:p>
        </p:txBody>
      </p:sp>
      <p:sp>
        <p:nvSpPr>
          <p:cNvPr id="17" name="Triangle isocèle 16"/>
          <p:cNvSpPr/>
          <p:nvPr/>
        </p:nvSpPr>
        <p:spPr>
          <a:xfrm>
            <a:off x="436421" y="8340697"/>
            <a:ext cx="331408" cy="305618"/>
          </a:xfrm>
          <a:prstGeom prst="triangl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669974" y="8455603"/>
            <a:ext cx="249726" cy="255208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1001382" y="8359709"/>
            <a:ext cx="3232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aéroports d’envergure différenciée </a:t>
            </a:r>
            <a:endParaRPr lang="fr-SN" sz="1400" dirty="0"/>
          </a:p>
        </p:txBody>
      </p:sp>
      <p:sp>
        <p:nvSpPr>
          <p:cNvPr id="21" name="Trapèze 20"/>
          <p:cNvSpPr/>
          <p:nvPr/>
        </p:nvSpPr>
        <p:spPr>
          <a:xfrm>
            <a:off x="377202" y="8909689"/>
            <a:ext cx="284503" cy="285008"/>
          </a:xfrm>
          <a:prstGeom prst="trapezoid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1125838" y="8905433"/>
            <a:ext cx="208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Port majeur et interface</a:t>
            </a:r>
            <a:endParaRPr lang="fr-SN" sz="1400" dirty="0"/>
          </a:p>
        </p:txBody>
      </p:sp>
      <p:sp>
        <p:nvSpPr>
          <p:cNvPr id="22" name="Double flèche horizontale 21"/>
          <p:cNvSpPr/>
          <p:nvPr/>
        </p:nvSpPr>
        <p:spPr>
          <a:xfrm rot="5400000">
            <a:off x="650338" y="8964021"/>
            <a:ext cx="417478" cy="26518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504363" y="9512135"/>
            <a:ext cx="502074" cy="213756"/>
          </a:xfrm>
          <a:prstGeom prst="straightConnector1">
            <a:avLst/>
          </a:prstGeom>
          <a:ln>
            <a:solidFill>
              <a:srgbClr val="7030A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125838" y="9459731"/>
            <a:ext cx="208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Activités transfrontalières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8622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8726" y="501896"/>
            <a:ext cx="2345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/>
              <a:t>1) Paris, métropole mondiale</a:t>
            </a:r>
            <a:endParaRPr lang="fr-SN" sz="1400" b="1" u="sng" dirty="0"/>
          </a:p>
        </p:txBody>
      </p:sp>
      <p:sp>
        <p:nvSpPr>
          <p:cNvPr id="3" name="Ellipse 2"/>
          <p:cNvSpPr/>
          <p:nvPr/>
        </p:nvSpPr>
        <p:spPr>
          <a:xfrm>
            <a:off x="436421" y="892906"/>
            <a:ext cx="570016" cy="58189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" name="ZoneTexte 3"/>
          <p:cNvSpPr txBox="1"/>
          <p:nvPr/>
        </p:nvSpPr>
        <p:spPr>
          <a:xfrm>
            <a:off x="1178219" y="883339"/>
            <a:ext cx="472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mondiale</a:t>
            </a:r>
            <a:r>
              <a:rPr lang="fr-FR" sz="1400" dirty="0" smtClean="0"/>
              <a:t> : concentration des fonctions de commandement</a:t>
            </a:r>
            <a:endParaRPr lang="fr-SN" sz="1400" dirty="0"/>
          </a:p>
        </p:txBody>
      </p:sp>
      <p:sp>
        <p:nvSpPr>
          <p:cNvPr id="5" name="Forme libre 4"/>
          <p:cNvSpPr/>
          <p:nvPr/>
        </p:nvSpPr>
        <p:spPr>
          <a:xfrm>
            <a:off x="487664" y="2408048"/>
            <a:ext cx="429027" cy="392908"/>
          </a:xfrm>
          <a:custGeom>
            <a:avLst/>
            <a:gdLst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30961 h 880343"/>
              <a:gd name="connsiteX1" fmla="*/ 0 w 1080654"/>
              <a:gd name="connsiteY1" fmla="*/ 286577 h 880343"/>
              <a:gd name="connsiteX2" fmla="*/ 439387 w 1080654"/>
              <a:gd name="connsiteY2" fmla="*/ 1569 h 880343"/>
              <a:gd name="connsiteX3" fmla="*/ 926275 w 1080654"/>
              <a:gd name="connsiteY3" fmla="*/ 191574 h 880343"/>
              <a:gd name="connsiteX4" fmla="*/ 1080654 w 1080654"/>
              <a:gd name="connsiteY4" fmla="*/ 595336 h 880343"/>
              <a:gd name="connsiteX5" fmla="*/ 510639 w 1080654"/>
              <a:gd name="connsiteY5" fmla="*/ 880343 h 880343"/>
              <a:gd name="connsiteX6" fmla="*/ 166254 w 1080654"/>
              <a:gd name="connsiteY6" fmla="*/ 785341 h 880343"/>
              <a:gd name="connsiteX7" fmla="*/ 83127 w 1080654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7252"/>
              <a:gd name="connsiteX1" fmla="*/ 0 w 1101496"/>
              <a:gd name="connsiteY1" fmla="*/ 286577 h 887252"/>
              <a:gd name="connsiteX2" fmla="*/ 439387 w 1101496"/>
              <a:gd name="connsiteY2" fmla="*/ 1569 h 887252"/>
              <a:gd name="connsiteX3" fmla="*/ 926275 w 1101496"/>
              <a:gd name="connsiteY3" fmla="*/ 191574 h 887252"/>
              <a:gd name="connsiteX4" fmla="*/ 1080654 w 1101496"/>
              <a:gd name="connsiteY4" fmla="*/ 595336 h 887252"/>
              <a:gd name="connsiteX5" fmla="*/ 510639 w 1101496"/>
              <a:gd name="connsiteY5" fmla="*/ 880343 h 887252"/>
              <a:gd name="connsiteX6" fmla="*/ 166254 w 1101496"/>
              <a:gd name="connsiteY6" fmla="*/ 785341 h 887252"/>
              <a:gd name="connsiteX7" fmla="*/ 83127 w 1101496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59379 w 1125249"/>
              <a:gd name="connsiteY0" fmla="*/ 630961 h 887252"/>
              <a:gd name="connsiteX1" fmla="*/ 23753 w 1125249"/>
              <a:gd name="connsiteY1" fmla="*/ 286577 h 887252"/>
              <a:gd name="connsiteX2" fmla="*/ 463140 w 1125249"/>
              <a:gd name="connsiteY2" fmla="*/ 1569 h 887252"/>
              <a:gd name="connsiteX3" fmla="*/ 950028 w 1125249"/>
              <a:gd name="connsiteY3" fmla="*/ 191574 h 887252"/>
              <a:gd name="connsiteX4" fmla="*/ 1104407 w 1125249"/>
              <a:gd name="connsiteY4" fmla="*/ 595336 h 887252"/>
              <a:gd name="connsiteX5" fmla="*/ 534392 w 1125249"/>
              <a:gd name="connsiteY5" fmla="*/ 880343 h 887252"/>
              <a:gd name="connsiteX6" fmla="*/ 190007 w 1125249"/>
              <a:gd name="connsiteY6" fmla="*/ 785341 h 887252"/>
              <a:gd name="connsiteX7" fmla="*/ 59379 w 1125249"/>
              <a:gd name="connsiteY7" fmla="*/ 630961 h 887252"/>
              <a:gd name="connsiteX0" fmla="*/ 26786 w 1140157"/>
              <a:gd name="connsiteY0" fmla="*/ 571585 h 887252"/>
              <a:gd name="connsiteX1" fmla="*/ 38661 w 1140157"/>
              <a:gd name="connsiteY1" fmla="*/ 286577 h 887252"/>
              <a:gd name="connsiteX2" fmla="*/ 478048 w 1140157"/>
              <a:gd name="connsiteY2" fmla="*/ 1569 h 887252"/>
              <a:gd name="connsiteX3" fmla="*/ 964936 w 1140157"/>
              <a:gd name="connsiteY3" fmla="*/ 191574 h 887252"/>
              <a:gd name="connsiteX4" fmla="*/ 1119315 w 1140157"/>
              <a:gd name="connsiteY4" fmla="*/ 595336 h 887252"/>
              <a:gd name="connsiteX5" fmla="*/ 549300 w 1140157"/>
              <a:gd name="connsiteY5" fmla="*/ 880343 h 887252"/>
              <a:gd name="connsiteX6" fmla="*/ 204915 w 1140157"/>
              <a:gd name="connsiteY6" fmla="*/ 785341 h 887252"/>
              <a:gd name="connsiteX7" fmla="*/ 26786 w 1140157"/>
              <a:gd name="connsiteY7" fmla="*/ 571585 h 887252"/>
              <a:gd name="connsiteX0" fmla="*/ 26786 w 1022728"/>
              <a:gd name="connsiteY0" fmla="*/ 571585 h 887252"/>
              <a:gd name="connsiteX1" fmla="*/ 38661 w 1022728"/>
              <a:gd name="connsiteY1" fmla="*/ 286577 h 887252"/>
              <a:gd name="connsiteX2" fmla="*/ 478048 w 1022728"/>
              <a:gd name="connsiteY2" fmla="*/ 1569 h 887252"/>
              <a:gd name="connsiteX3" fmla="*/ 964936 w 1022728"/>
              <a:gd name="connsiteY3" fmla="*/ 191574 h 887252"/>
              <a:gd name="connsiteX4" fmla="*/ 941186 w 1022728"/>
              <a:gd name="connsiteY4" fmla="*/ 642837 h 887252"/>
              <a:gd name="connsiteX5" fmla="*/ 549300 w 1022728"/>
              <a:gd name="connsiteY5" fmla="*/ 880343 h 887252"/>
              <a:gd name="connsiteX6" fmla="*/ 204915 w 1022728"/>
              <a:gd name="connsiteY6" fmla="*/ 785341 h 887252"/>
              <a:gd name="connsiteX7" fmla="*/ 26786 w 1022728"/>
              <a:gd name="connsiteY7" fmla="*/ 571585 h 88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2728" h="887252">
                <a:moveTo>
                  <a:pt x="26786" y="571585"/>
                </a:moveTo>
                <a:cubicBezTo>
                  <a:pt x="-923" y="488458"/>
                  <a:pt x="-20716" y="391476"/>
                  <a:pt x="38661" y="286577"/>
                </a:cubicBezTo>
                <a:cubicBezTo>
                  <a:pt x="98038" y="181678"/>
                  <a:pt x="323669" y="17403"/>
                  <a:pt x="478048" y="1569"/>
                </a:cubicBezTo>
                <a:cubicBezTo>
                  <a:pt x="632427" y="-14265"/>
                  <a:pt x="858058" y="92613"/>
                  <a:pt x="964936" y="191574"/>
                </a:cubicBezTo>
                <a:cubicBezTo>
                  <a:pt x="1071814" y="290535"/>
                  <a:pt x="1010459" y="528042"/>
                  <a:pt x="941186" y="642837"/>
                </a:cubicBezTo>
                <a:cubicBezTo>
                  <a:pt x="871913" y="757632"/>
                  <a:pt x="701700" y="848676"/>
                  <a:pt x="549300" y="880343"/>
                </a:cubicBezTo>
                <a:cubicBezTo>
                  <a:pt x="396900" y="912010"/>
                  <a:pt x="276167" y="826905"/>
                  <a:pt x="204915" y="785341"/>
                </a:cubicBezTo>
                <a:cubicBezTo>
                  <a:pt x="133663" y="743777"/>
                  <a:pt x="54495" y="654712"/>
                  <a:pt x="26786" y="571585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6" name="ZoneTexte 5"/>
          <p:cNvSpPr txBox="1"/>
          <p:nvPr/>
        </p:nvSpPr>
        <p:spPr>
          <a:xfrm>
            <a:off x="1151409" y="1637053"/>
            <a:ext cx="472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aire d’influence régionale </a:t>
            </a:r>
            <a:r>
              <a:rPr lang="fr-FR" sz="1400" dirty="0" smtClean="0"/>
              <a:t>qui dépasse largement les limites de la région Ile de France</a:t>
            </a:r>
            <a:endParaRPr lang="fr-SN" sz="14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-3883231" y="2018805"/>
            <a:ext cx="570015" cy="19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486094" y="1692325"/>
            <a:ext cx="496537" cy="501345"/>
            <a:chOff x="463153" y="2273917"/>
            <a:chExt cx="496537" cy="501345"/>
          </a:xfrm>
        </p:grpSpPr>
        <p:cxnSp>
          <p:nvCxnSpPr>
            <p:cNvPr id="12" name="Connecteur droit avec flèche 11"/>
            <p:cNvCxnSpPr/>
            <p:nvPr/>
          </p:nvCxnSpPr>
          <p:spPr>
            <a:xfrm flipV="1">
              <a:off x="771896" y="2276944"/>
              <a:ext cx="187794" cy="1826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flipH="1" flipV="1">
              <a:off x="481422" y="2273917"/>
              <a:ext cx="200068" cy="2105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775865" y="2566174"/>
              <a:ext cx="183825" cy="178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>
              <a:off x="463153" y="2558558"/>
              <a:ext cx="204077" cy="2167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/>
          <p:cNvSpPr txBox="1"/>
          <p:nvPr/>
        </p:nvSpPr>
        <p:spPr>
          <a:xfrm>
            <a:off x="1178218" y="2411708"/>
            <a:ext cx="3773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 étalement urbain </a:t>
            </a:r>
            <a:r>
              <a:rPr lang="fr-FR" sz="1400" dirty="0" smtClean="0"/>
              <a:t>plus marqué qu’ailleurs</a:t>
            </a:r>
            <a:endParaRPr lang="fr-SN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08726" y="3012920"/>
            <a:ext cx="3083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/>
              <a:t>2) ) Des métropoles de rang secondaire</a:t>
            </a:r>
            <a:endParaRPr lang="fr-SN" sz="1400" b="1" u="sng" dirty="0"/>
          </a:p>
        </p:txBody>
      </p:sp>
      <p:sp>
        <p:nvSpPr>
          <p:cNvPr id="25" name="Ellipse 24"/>
          <p:cNvSpPr/>
          <p:nvPr/>
        </p:nvSpPr>
        <p:spPr>
          <a:xfrm>
            <a:off x="592280" y="3494820"/>
            <a:ext cx="362197" cy="345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ZoneTexte 25"/>
          <p:cNvSpPr txBox="1"/>
          <p:nvPr/>
        </p:nvSpPr>
        <p:spPr>
          <a:xfrm>
            <a:off x="1171234" y="3512976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de rang européen</a:t>
            </a:r>
            <a:endParaRPr lang="fr-SN" sz="1400" dirty="0"/>
          </a:p>
        </p:txBody>
      </p:sp>
      <p:sp>
        <p:nvSpPr>
          <p:cNvPr id="27" name="Ellipse 26"/>
          <p:cNvSpPr/>
          <p:nvPr/>
        </p:nvSpPr>
        <p:spPr>
          <a:xfrm>
            <a:off x="656106" y="4113394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8" name="ZoneTexte 27"/>
          <p:cNvSpPr txBox="1"/>
          <p:nvPr/>
        </p:nvSpPr>
        <p:spPr>
          <a:xfrm>
            <a:off x="1178219" y="4053451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nationales</a:t>
            </a:r>
            <a:endParaRPr lang="fr-SN" sz="1400" dirty="0"/>
          </a:p>
        </p:txBody>
      </p:sp>
      <p:sp>
        <p:nvSpPr>
          <p:cNvPr id="29" name="Ellipse 28"/>
          <p:cNvSpPr/>
          <p:nvPr/>
        </p:nvSpPr>
        <p:spPr>
          <a:xfrm>
            <a:off x="657588" y="4691077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0" name="ZoneTexte 29"/>
          <p:cNvSpPr txBox="1"/>
          <p:nvPr/>
        </p:nvSpPr>
        <p:spPr>
          <a:xfrm>
            <a:off x="1171234" y="4651207"/>
            <a:ext cx="47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métropoles régionales</a:t>
            </a:r>
            <a:endParaRPr lang="fr-SN" sz="1400" dirty="0"/>
          </a:p>
        </p:txBody>
      </p:sp>
      <p:sp>
        <p:nvSpPr>
          <p:cNvPr id="35" name="Ellipse 34"/>
          <p:cNvSpPr/>
          <p:nvPr/>
        </p:nvSpPr>
        <p:spPr>
          <a:xfrm>
            <a:off x="604397" y="5723431"/>
            <a:ext cx="279505" cy="286978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6" name="ZoneTexte 35"/>
          <p:cNvSpPr txBox="1"/>
          <p:nvPr/>
        </p:nvSpPr>
        <p:spPr>
          <a:xfrm>
            <a:off x="1052776" y="571753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forte</a:t>
            </a:r>
            <a:endParaRPr lang="fr-SN" sz="1400" dirty="0"/>
          </a:p>
        </p:txBody>
      </p:sp>
      <p:sp>
        <p:nvSpPr>
          <p:cNvPr id="37" name="Ellipse 36"/>
          <p:cNvSpPr/>
          <p:nvPr/>
        </p:nvSpPr>
        <p:spPr>
          <a:xfrm>
            <a:off x="612560" y="6138469"/>
            <a:ext cx="279505" cy="286978"/>
          </a:xfrm>
          <a:prstGeom prst="ellipse">
            <a:avLst/>
          </a:prstGeom>
          <a:pattFill prst="ltHorz">
            <a:fgClr>
              <a:srgbClr val="FF66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1" name="ZoneTexte 30"/>
          <p:cNvSpPr txBox="1"/>
          <p:nvPr/>
        </p:nvSpPr>
        <p:spPr>
          <a:xfrm>
            <a:off x="208726" y="5261439"/>
            <a:ext cx="2506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>
                <a:solidFill>
                  <a:srgbClr val="FF0000"/>
                </a:solidFill>
              </a:rPr>
              <a:t>B) Des dynamiques contrastées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063025" y="6138469"/>
            <a:ext cx="11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moyenne</a:t>
            </a:r>
            <a:endParaRPr lang="fr-SN" sz="1400" dirty="0"/>
          </a:p>
        </p:txBody>
      </p:sp>
      <p:sp>
        <p:nvSpPr>
          <p:cNvPr id="33" name="Ellipse 32"/>
          <p:cNvSpPr/>
          <p:nvPr/>
        </p:nvSpPr>
        <p:spPr>
          <a:xfrm>
            <a:off x="628077" y="6588766"/>
            <a:ext cx="279505" cy="286978"/>
          </a:xfrm>
          <a:prstGeom prst="ellipse">
            <a:avLst/>
          </a:prstGeom>
          <a:pattFill prst="ltHorz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4" name="ZoneTexte 33"/>
          <p:cNvSpPr txBox="1"/>
          <p:nvPr/>
        </p:nvSpPr>
        <p:spPr>
          <a:xfrm>
            <a:off x="1052776" y="6537190"/>
            <a:ext cx="11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 limitée</a:t>
            </a:r>
            <a:endParaRPr lang="fr-SN" sz="1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14694" y="130354"/>
            <a:ext cx="2992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>
                <a:solidFill>
                  <a:srgbClr val="FF0000"/>
                </a:solidFill>
              </a:rPr>
              <a:t>A) Une armature urbaine hiérarchisée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67637" y="7179852"/>
            <a:ext cx="6493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FF0000"/>
                </a:solidFill>
              </a:rPr>
              <a:t>C</a:t>
            </a:r>
            <a:r>
              <a:rPr lang="fr-FR" sz="1400" b="1" u="sng" dirty="0" smtClean="0">
                <a:solidFill>
                  <a:srgbClr val="FF0000"/>
                </a:solidFill>
              </a:rPr>
              <a:t>) Des métropoles </a:t>
            </a:r>
            <a:r>
              <a:rPr lang="fr-FR" sz="1400" b="1" u="sng" dirty="0" err="1" smtClean="0">
                <a:solidFill>
                  <a:srgbClr val="FF0000"/>
                </a:solidFill>
              </a:rPr>
              <a:t>réliées</a:t>
            </a:r>
            <a:r>
              <a:rPr lang="fr-FR" sz="1400" b="1" u="sng" dirty="0" smtClean="0">
                <a:solidFill>
                  <a:srgbClr val="FF0000"/>
                </a:solidFill>
              </a:rPr>
              <a:t> entre elles, intégrées à l’espace européen et mondial</a:t>
            </a:r>
            <a:endParaRPr lang="fr-SN" sz="1400" b="1" u="sng" dirty="0">
              <a:solidFill>
                <a:srgbClr val="FF0000"/>
              </a:solidFill>
            </a:endParaRPr>
          </a:p>
        </p:txBody>
      </p:sp>
      <p:sp>
        <p:nvSpPr>
          <p:cNvPr id="15" name="Forme libre 14"/>
          <p:cNvSpPr/>
          <p:nvPr/>
        </p:nvSpPr>
        <p:spPr>
          <a:xfrm>
            <a:off x="435119" y="7715099"/>
            <a:ext cx="440230" cy="405878"/>
          </a:xfrm>
          <a:custGeom>
            <a:avLst/>
            <a:gdLst>
              <a:gd name="connsiteX0" fmla="*/ 0 w 665019"/>
              <a:gd name="connsiteY0" fmla="*/ 0 h 368135"/>
              <a:gd name="connsiteX1" fmla="*/ 510639 w 665019"/>
              <a:gd name="connsiteY1" fmla="*/ 130629 h 368135"/>
              <a:gd name="connsiteX2" fmla="*/ 665019 w 665019"/>
              <a:gd name="connsiteY2" fmla="*/ 368135 h 36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9" h="368135">
                <a:moveTo>
                  <a:pt x="0" y="0"/>
                </a:moveTo>
                <a:cubicBezTo>
                  <a:pt x="199901" y="34636"/>
                  <a:pt x="399803" y="69273"/>
                  <a:pt x="510639" y="130629"/>
                </a:cubicBezTo>
                <a:cubicBezTo>
                  <a:pt x="621475" y="191985"/>
                  <a:pt x="643247" y="280060"/>
                  <a:pt x="665019" y="36813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1063025" y="7777608"/>
            <a:ext cx="1772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réseau des LGV</a:t>
            </a:r>
            <a:endParaRPr lang="fr-SN" sz="1400" dirty="0"/>
          </a:p>
        </p:txBody>
      </p:sp>
      <p:sp>
        <p:nvSpPr>
          <p:cNvPr id="17" name="Triangle isocèle 16"/>
          <p:cNvSpPr/>
          <p:nvPr/>
        </p:nvSpPr>
        <p:spPr>
          <a:xfrm>
            <a:off x="436421" y="8340697"/>
            <a:ext cx="331408" cy="305618"/>
          </a:xfrm>
          <a:prstGeom prst="triangl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669974" y="8455603"/>
            <a:ext cx="249726" cy="255208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1001382" y="8359709"/>
            <a:ext cx="3232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Des aéroports d’envergure différenciée </a:t>
            </a:r>
            <a:endParaRPr lang="fr-SN" sz="1400" dirty="0"/>
          </a:p>
        </p:txBody>
      </p:sp>
      <p:sp>
        <p:nvSpPr>
          <p:cNvPr id="21" name="Trapèze 20"/>
          <p:cNvSpPr/>
          <p:nvPr/>
        </p:nvSpPr>
        <p:spPr>
          <a:xfrm>
            <a:off x="377202" y="8909689"/>
            <a:ext cx="284503" cy="285008"/>
          </a:xfrm>
          <a:prstGeom prst="trapezoid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1125838" y="8905433"/>
            <a:ext cx="208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Port majeur et interface</a:t>
            </a:r>
            <a:endParaRPr lang="fr-SN" sz="1400" dirty="0"/>
          </a:p>
        </p:txBody>
      </p:sp>
      <p:sp>
        <p:nvSpPr>
          <p:cNvPr id="22" name="Double flèche horizontale 21"/>
          <p:cNvSpPr/>
          <p:nvPr/>
        </p:nvSpPr>
        <p:spPr>
          <a:xfrm rot="5400000">
            <a:off x="650338" y="8964021"/>
            <a:ext cx="417478" cy="26518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504363" y="9512135"/>
            <a:ext cx="502074" cy="213756"/>
          </a:xfrm>
          <a:prstGeom prst="straightConnector1">
            <a:avLst/>
          </a:prstGeom>
          <a:ln>
            <a:solidFill>
              <a:srgbClr val="7030A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125838" y="9459731"/>
            <a:ext cx="2089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Activités transfrontalières</a:t>
            </a:r>
            <a:endParaRPr lang="fr-SN" sz="1400" dirty="0"/>
          </a:p>
        </p:txBody>
      </p:sp>
    </p:spTree>
    <p:extLst>
      <p:ext uri="{BB962C8B-B14F-4D97-AF65-F5344CB8AC3E}">
        <p14:creationId xmlns:p14="http://schemas.microsoft.com/office/powerpoint/2010/main" val="42745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19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5" grpId="0" animBg="1"/>
      <p:bldP spid="36" grpId="0"/>
      <p:bldP spid="37" grpId="0" animBg="1"/>
      <p:bldP spid="31" grpId="0"/>
      <p:bldP spid="32" grpId="0"/>
      <p:bldP spid="33" grpId="0" animBg="1"/>
      <p:bldP spid="34" grpId="0"/>
      <p:bldP spid="39" grpId="0"/>
      <p:bldP spid="40" grpId="0"/>
      <p:bldP spid="15" grpId="0" animBg="1"/>
      <p:bldP spid="41" grpId="0"/>
      <p:bldP spid="17" grpId="0" animBg="1"/>
      <p:bldP spid="20" grpId="0" animBg="1"/>
      <p:bldP spid="42" grpId="0"/>
      <p:bldP spid="21" grpId="0" animBg="1"/>
      <p:bldP spid="43" grpId="0"/>
      <p:bldP spid="22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8564"/>
            <a:ext cx="6858000" cy="7168871"/>
          </a:xfrm>
          <a:prstGeom prst="rect">
            <a:avLst/>
          </a:prstGeom>
        </p:spPr>
      </p:pic>
      <p:sp>
        <p:nvSpPr>
          <p:cNvPr id="33" name="Ellipse 32"/>
          <p:cNvSpPr/>
          <p:nvPr/>
        </p:nvSpPr>
        <p:spPr>
          <a:xfrm>
            <a:off x="3373799" y="3341503"/>
            <a:ext cx="458730" cy="440904"/>
          </a:xfrm>
          <a:prstGeom prst="ellipse">
            <a:avLst/>
          </a:prstGeom>
          <a:pattFill prst="ltHorz">
            <a:fgClr>
              <a:srgbClr val="FF66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" name="Ellipse 3"/>
          <p:cNvSpPr/>
          <p:nvPr/>
        </p:nvSpPr>
        <p:spPr>
          <a:xfrm>
            <a:off x="3322125" y="3279846"/>
            <a:ext cx="570016" cy="58189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grpSp>
        <p:nvGrpSpPr>
          <p:cNvPr id="5" name="Groupe 4"/>
          <p:cNvGrpSpPr/>
          <p:nvPr/>
        </p:nvGrpSpPr>
        <p:grpSpPr>
          <a:xfrm>
            <a:off x="3072373" y="3042176"/>
            <a:ext cx="1060239" cy="1066686"/>
            <a:chOff x="463153" y="2273917"/>
            <a:chExt cx="496537" cy="501345"/>
          </a:xfrm>
        </p:grpSpPr>
        <p:cxnSp>
          <p:nvCxnSpPr>
            <p:cNvPr id="6" name="Connecteur droit avec flèche 5"/>
            <p:cNvCxnSpPr/>
            <p:nvPr/>
          </p:nvCxnSpPr>
          <p:spPr>
            <a:xfrm flipV="1">
              <a:off x="771896" y="2276944"/>
              <a:ext cx="187794" cy="1826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avec flèche 6"/>
            <p:cNvCxnSpPr/>
            <p:nvPr/>
          </p:nvCxnSpPr>
          <p:spPr>
            <a:xfrm flipH="1" flipV="1">
              <a:off x="481422" y="2273917"/>
              <a:ext cx="200068" cy="2105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>
              <a:off x="775865" y="2566174"/>
              <a:ext cx="183825" cy="178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flipH="1">
              <a:off x="463153" y="2558558"/>
              <a:ext cx="204077" cy="2167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Forme libre 9"/>
          <p:cNvSpPr/>
          <p:nvPr/>
        </p:nvSpPr>
        <p:spPr>
          <a:xfrm>
            <a:off x="3158197" y="3117011"/>
            <a:ext cx="867537" cy="926768"/>
          </a:xfrm>
          <a:custGeom>
            <a:avLst/>
            <a:gdLst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29392 h 878774"/>
              <a:gd name="connsiteX1" fmla="*/ 0 w 1080654"/>
              <a:gd name="connsiteY1" fmla="*/ 285008 h 878774"/>
              <a:gd name="connsiteX2" fmla="*/ 439387 w 1080654"/>
              <a:gd name="connsiteY2" fmla="*/ 0 h 878774"/>
              <a:gd name="connsiteX3" fmla="*/ 926275 w 1080654"/>
              <a:gd name="connsiteY3" fmla="*/ 190005 h 878774"/>
              <a:gd name="connsiteX4" fmla="*/ 1080654 w 1080654"/>
              <a:gd name="connsiteY4" fmla="*/ 593767 h 878774"/>
              <a:gd name="connsiteX5" fmla="*/ 510639 w 1080654"/>
              <a:gd name="connsiteY5" fmla="*/ 878774 h 878774"/>
              <a:gd name="connsiteX6" fmla="*/ 166254 w 1080654"/>
              <a:gd name="connsiteY6" fmla="*/ 783772 h 878774"/>
              <a:gd name="connsiteX7" fmla="*/ 83127 w 1080654"/>
              <a:gd name="connsiteY7" fmla="*/ 629392 h 878774"/>
              <a:gd name="connsiteX0" fmla="*/ 83127 w 1080654"/>
              <a:gd name="connsiteY0" fmla="*/ 630961 h 880343"/>
              <a:gd name="connsiteX1" fmla="*/ 0 w 1080654"/>
              <a:gd name="connsiteY1" fmla="*/ 286577 h 880343"/>
              <a:gd name="connsiteX2" fmla="*/ 439387 w 1080654"/>
              <a:gd name="connsiteY2" fmla="*/ 1569 h 880343"/>
              <a:gd name="connsiteX3" fmla="*/ 926275 w 1080654"/>
              <a:gd name="connsiteY3" fmla="*/ 191574 h 880343"/>
              <a:gd name="connsiteX4" fmla="*/ 1080654 w 1080654"/>
              <a:gd name="connsiteY4" fmla="*/ 595336 h 880343"/>
              <a:gd name="connsiteX5" fmla="*/ 510639 w 1080654"/>
              <a:gd name="connsiteY5" fmla="*/ 880343 h 880343"/>
              <a:gd name="connsiteX6" fmla="*/ 166254 w 1080654"/>
              <a:gd name="connsiteY6" fmla="*/ 785341 h 880343"/>
              <a:gd name="connsiteX7" fmla="*/ 83127 w 1080654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0343"/>
              <a:gd name="connsiteX1" fmla="*/ 0 w 1101496"/>
              <a:gd name="connsiteY1" fmla="*/ 286577 h 880343"/>
              <a:gd name="connsiteX2" fmla="*/ 439387 w 1101496"/>
              <a:gd name="connsiteY2" fmla="*/ 1569 h 880343"/>
              <a:gd name="connsiteX3" fmla="*/ 926275 w 1101496"/>
              <a:gd name="connsiteY3" fmla="*/ 191574 h 880343"/>
              <a:gd name="connsiteX4" fmla="*/ 1080654 w 1101496"/>
              <a:gd name="connsiteY4" fmla="*/ 595336 h 880343"/>
              <a:gd name="connsiteX5" fmla="*/ 510639 w 1101496"/>
              <a:gd name="connsiteY5" fmla="*/ 880343 h 880343"/>
              <a:gd name="connsiteX6" fmla="*/ 166254 w 1101496"/>
              <a:gd name="connsiteY6" fmla="*/ 785341 h 880343"/>
              <a:gd name="connsiteX7" fmla="*/ 83127 w 1101496"/>
              <a:gd name="connsiteY7" fmla="*/ 630961 h 880343"/>
              <a:gd name="connsiteX0" fmla="*/ 83127 w 1101496"/>
              <a:gd name="connsiteY0" fmla="*/ 630961 h 887252"/>
              <a:gd name="connsiteX1" fmla="*/ 0 w 1101496"/>
              <a:gd name="connsiteY1" fmla="*/ 286577 h 887252"/>
              <a:gd name="connsiteX2" fmla="*/ 439387 w 1101496"/>
              <a:gd name="connsiteY2" fmla="*/ 1569 h 887252"/>
              <a:gd name="connsiteX3" fmla="*/ 926275 w 1101496"/>
              <a:gd name="connsiteY3" fmla="*/ 191574 h 887252"/>
              <a:gd name="connsiteX4" fmla="*/ 1080654 w 1101496"/>
              <a:gd name="connsiteY4" fmla="*/ 595336 h 887252"/>
              <a:gd name="connsiteX5" fmla="*/ 510639 w 1101496"/>
              <a:gd name="connsiteY5" fmla="*/ 880343 h 887252"/>
              <a:gd name="connsiteX6" fmla="*/ 166254 w 1101496"/>
              <a:gd name="connsiteY6" fmla="*/ 785341 h 887252"/>
              <a:gd name="connsiteX7" fmla="*/ 83127 w 1101496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99942 w 1118311"/>
              <a:gd name="connsiteY0" fmla="*/ 630961 h 887252"/>
              <a:gd name="connsiteX1" fmla="*/ 16815 w 1118311"/>
              <a:gd name="connsiteY1" fmla="*/ 286577 h 887252"/>
              <a:gd name="connsiteX2" fmla="*/ 456202 w 1118311"/>
              <a:gd name="connsiteY2" fmla="*/ 1569 h 887252"/>
              <a:gd name="connsiteX3" fmla="*/ 943090 w 1118311"/>
              <a:gd name="connsiteY3" fmla="*/ 191574 h 887252"/>
              <a:gd name="connsiteX4" fmla="*/ 1097469 w 1118311"/>
              <a:gd name="connsiteY4" fmla="*/ 595336 h 887252"/>
              <a:gd name="connsiteX5" fmla="*/ 527454 w 1118311"/>
              <a:gd name="connsiteY5" fmla="*/ 880343 h 887252"/>
              <a:gd name="connsiteX6" fmla="*/ 183069 w 1118311"/>
              <a:gd name="connsiteY6" fmla="*/ 785341 h 887252"/>
              <a:gd name="connsiteX7" fmla="*/ 99942 w 1118311"/>
              <a:gd name="connsiteY7" fmla="*/ 630961 h 887252"/>
              <a:gd name="connsiteX0" fmla="*/ 59379 w 1125249"/>
              <a:gd name="connsiteY0" fmla="*/ 630961 h 887252"/>
              <a:gd name="connsiteX1" fmla="*/ 23753 w 1125249"/>
              <a:gd name="connsiteY1" fmla="*/ 286577 h 887252"/>
              <a:gd name="connsiteX2" fmla="*/ 463140 w 1125249"/>
              <a:gd name="connsiteY2" fmla="*/ 1569 h 887252"/>
              <a:gd name="connsiteX3" fmla="*/ 950028 w 1125249"/>
              <a:gd name="connsiteY3" fmla="*/ 191574 h 887252"/>
              <a:gd name="connsiteX4" fmla="*/ 1104407 w 1125249"/>
              <a:gd name="connsiteY4" fmla="*/ 595336 h 887252"/>
              <a:gd name="connsiteX5" fmla="*/ 534392 w 1125249"/>
              <a:gd name="connsiteY5" fmla="*/ 880343 h 887252"/>
              <a:gd name="connsiteX6" fmla="*/ 190007 w 1125249"/>
              <a:gd name="connsiteY6" fmla="*/ 785341 h 887252"/>
              <a:gd name="connsiteX7" fmla="*/ 59379 w 1125249"/>
              <a:gd name="connsiteY7" fmla="*/ 630961 h 887252"/>
              <a:gd name="connsiteX0" fmla="*/ 26786 w 1140157"/>
              <a:gd name="connsiteY0" fmla="*/ 571585 h 887252"/>
              <a:gd name="connsiteX1" fmla="*/ 38661 w 1140157"/>
              <a:gd name="connsiteY1" fmla="*/ 286577 h 887252"/>
              <a:gd name="connsiteX2" fmla="*/ 478048 w 1140157"/>
              <a:gd name="connsiteY2" fmla="*/ 1569 h 887252"/>
              <a:gd name="connsiteX3" fmla="*/ 964936 w 1140157"/>
              <a:gd name="connsiteY3" fmla="*/ 191574 h 887252"/>
              <a:gd name="connsiteX4" fmla="*/ 1119315 w 1140157"/>
              <a:gd name="connsiteY4" fmla="*/ 595336 h 887252"/>
              <a:gd name="connsiteX5" fmla="*/ 549300 w 1140157"/>
              <a:gd name="connsiteY5" fmla="*/ 880343 h 887252"/>
              <a:gd name="connsiteX6" fmla="*/ 204915 w 1140157"/>
              <a:gd name="connsiteY6" fmla="*/ 785341 h 887252"/>
              <a:gd name="connsiteX7" fmla="*/ 26786 w 1140157"/>
              <a:gd name="connsiteY7" fmla="*/ 571585 h 887252"/>
              <a:gd name="connsiteX0" fmla="*/ 26786 w 1022728"/>
              <a:gd name="connsiteY0" fmla="*/ 571585 h 887252"/>
              <a:gd name="connsiteX1" fmla="*/ 38661 w 1022728"/>
              <a:gd name="connsiteY1" fmla="*/ 286577 h 887252"/>
              <a:gd name="connsiteX2" fmla="*/ 478048 w 1022728"/>
              <a:gd name="connsiteY2" fmla="*/ 1569 h 887252"/>
              <a:gd name="connsiteX3" fmla="*/ 964936 w 1022728"/>
              <a:gd name="connsiteY3" fmla="*/ 191574 h 887252"/>
              <a:gd name="connsiteX4" fmla="*/ 941186 w 1022728"/>
              <a:gd name="connsiteY4" fmla="*/ 642837 h 887252"/>
              <a:gd name="connsiteX5" fmla="*/ 549300 w 1022728"/>
              <a:gd name="connsiteY5" fmla="*/ 880343 h 887252"/>
              <a:gd name="connsiteX6" fmla="*/ 204915 w 1022728"/>
              <a:gd name="connsiteY6" fmla="*/ 785341 h 887252"/>
              <a:gd name="connsiteX7" fmla="*/ 26786 w 1022728"/>
              <a:gd name="connsiteY7" fmla="*/ 571585 h 88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2728" h="887252">
                <a:moveTo>
                  <a:pt x="26786" y="571585"/>
                </a:moveTo>
                <a:cubicBezTo>
                  <a:pt x="-923" y="488458"/>
                  <a:pt x="-20716" y="391476"/>
                  <a:pt x="38661" y="286577"/>
                </a:cubicBezTo>
                <a:cubicBezTo>
                  <a:pt x="98038" y="181678"/>
                  <a:pt x="323669" y="17403"/>
                  <a:pt x="478048" y="1569"/>
                </a:cubicBezTo>
                <a:cubicBezTo>
                  <a:pt x="632427" y="-14265"/>
                  <a:pt x="858058" y="92613"/>
                  <a:pt x="964936" y="191574"/>
                </a:cubicBezTo>
                <a:cubicBezTo>
                  <a:pt x="1071814" y="290535"/>
                  <a:pt x="1010459" y="528042"/>
                  <a:pt x="941186" y="642837"/>
                </a:cubicBezTo>
                <a:cubicBezTo>
                  <a:pt x="871913" y="757632"/>
                  <a:pt x="701700" y="848676"/>
                  <a:pt x="549300" y="880343"/>
                </a:cubicBezTo>
                <a:cubicBezTo>
                  <a:pt x="396900" y="912010"/>
                  <a:pt x="276167" y="826905"/>
                  <a:pt x="204915" y="785341"/>
                </a:cubicBezTo>
                <a:cubicBezTo>
                  <a:pt x="133663" y="743777"/>
                  <a:pt x="54495" y="654712"/>
                  <a:pt x="26786" y="571585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1" name="Ellipse 10"/>
          <p:cNvSpPr/>
          <p:nvPr/>
        </p:nvSpPr>
        <p:spPr>
          <a:xfrm>
            <a:off x="4713018" y="5418622"/>
            <a:ext cx="362197" cy="345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2" name="Ellipse 11"/>
          <p:cNvSpPr/>
          <p:nvPr/>
        </p:nvSpPr>
        <p:spPr>
          <a:xfrm>
            <a:off x="5900550" y="3437295"/>
            <a:ext cx="362197" cy="345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3" name="Ellipse 12"/>
          <p:cNvSpPr/>
          <p:nvPr/>
        </p:nvSpPr>
        <p:spPr>
          <a:xfrm>
            <a:off x="3711042" y="2176659"/>
            <a:ext cx="362197" cy="345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4" name="Ellipse 13"/>
          <p:cNvSpPr/>
          <p:nvPr/>
        </p:nvSpPr>
        <p:spPr>
          <a:xfrm>
            <a:off x="1701135" y="4552781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5" name="Ellipse 14"/>
          <p:cNvSpPr/>
          <p:nvPr/>
        </p:nvSpPr>
        <p:spPr>
          <a:xfrm>
            <a:off x="2176148" y="6203451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6" name="Ellipse 15"/>
          <p:cNvSpPr/>
          <p:nvPr/>
        </p:nvSpPr>
        <p:spPr>
          <a:xfrm>
            <a:off x="3158197" y="7046600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7" name="Ellipse 16"/>
          <p:cNvSpPr/>
          <p:nvPr/>
        </p:nvSpPr>
        <p:spPr>
          <a:xfrm>
            <a:off x="5075215" y="7179918"/>
            <a:ext cx="276102" cy="266637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8" name="Ellipse 17"/>
          <p:cNvSpPr/>
          <p:nvPr/>
        </p:nvSpPr>
        <p:spPr>
          <a:xfrm>
            <a:off x="5180342" y="3490229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3" name="Ellipse 22"/>
          <p:cNvSpPr/>
          <p:nvPr/>
        </p:nvSpPr>
        <p:spPr>
          <a:xfrm>
            <a:off x="5942680" y="3466362"/>
            <a:ext cx="279505" cy="286978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9" name="Ellipse 18"/>
          <p:cNvSpPr/>
          <p:nvPr/>
        </p:nvSpPr>
        <p:spPr>
          <a:xfrm>
            <a:off x="1739104" y="3986524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0" name="Ellipse 19"/>
          <p:cNvSpPr/>
          <p:nvPr/>
        </p:nvSpPr>
        <p:spPr>
          <a:xfrm>
            <a:off x="5234789" y="5844362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4" name="Ellipse 23"/>
          <p:cNvSpPr/>
          <p:nvPr/>
        </p:nvSpPr>
        <p:spPr>
          <a:xfrm>
            <a:off x="1763352" y="3986524"/>
            <a:ext cx="203549" cy="244676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5" name="Ellipse 24"/>
          <p:cNvSpPr/>
          <p:nvPr/>
        </p:nvSpPr>
        <p:spPr>
          <a:xfrm>
            <a:off x="1736160" y="4589929"/>
            <a:ext cx="194308" cy="192339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6" name="Ellipse 25"/>
          <p:cNvSpPr/>
          <p:nvPr/>
        </p:nvSpPr>
        <p:spPr>
          <a:xfrm>
            <a:off x="2204407" y="6216502"/>
            <a:ext cx="225466" cy="229489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8" name="Ellipse 27"/>
          <p:cNvSpPr/>
          <p:nvPr/>
        </p:nvSpPr>
        <p:spPr>
          <a:xfrm>
            <a:off x="4767293" y="5460042"/>
            <a:ext cx="287516" cy="274625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9" name="Ellipse 28"/>
          <p:cNvSpPr/>
          <p:nvPr/>
        </p:nvSpPr>
        <p:spPr>
          <a:xfrm>
            <a:off x="3205907" y="7075630"/>
            <a:ext cx="192701" cy="216400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0" name="Ellipse 29"/>
          <p:cNvSpPr/>
          <p:nvPr/>
        </p:nvSpPr>
        <p:spPr>
          <a:xfrm>
            <a:off x="4410120" y="7080331"/>
            <a:ext cx="188367" cy="192339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1" name="Ellipse 30"/>
          <p:cNvSpPr/>
          <p:nvPr/>
        </p:nvSpPr>
        <p:spPr>
          <a:xfrm>
            <a:off x="3752604" y="2207666"/>
            <a:ext cx="294072" cy="250526"/>
          </a:xfrm>
          <a:prstGeom prst="ellipse">
            <a:avLst/>
          </a:prstGeom>
          <a:pattFill prst="ltHorz">
            <a:fgClr>
              <a:srgbClr val="FF66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1" name="Ellipse 20"/>
          <p:cNvSpPr/>
          <p:nvPr/>
        </p:nvSpPr>
        <p:spPr>
          <a:xfrm>
            <a:off x="6039337" y="6801924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4" name="Ellipse 33"/>
          <p:cNvSpPr/>
          <p:nvPr/>
        </p:nvSpPr>
        <p:spPr>
          <a:xfrm>
            <a:off x="5118187" y="7202487"/>
            <a:ext cx="211473" cy="209073"/>
          </a:xfrm>
          <a:prstGeom prst="ellipse">
            <a:avLst/>
          </a:prstGeom>
          <a:pattFill prst="ltHorz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5" name="Ellipse 34"/>
          <p:cNvSpPr/>
          <p:nvPr/>
        </p:nvSpPr>
        <p:spPr>
          <a:xfrm>
            <a:off x="6102588" y="6825938"/>
            <a:ext cx="160159" cy="196648"/>
          </a:xfrm>
          <a:prstGeom prst="ellipse">
            <a:avLst/>
          </a:prstGeom>
          <a:pattFill prst="ltHorz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2" name="Ellipse 31"/>
          <p:cNvSpPr/>
          <p:nvPr/>
        </p:nvSpPr>
        <p:spPr>
          <a:xfrm>
            <a:off x="5205212" y="3530700"/>
            <a:ext cx="183314" cy="203914"/>
          </a:xfrm>
          <a:prstGeom prst="ellipse">
            <a:avLst/>
          </a:prstGeom>
          <a:pattFill prst="ltHorz">
            <a:fgClr>
              <a:srgbClr val="FF6600"/>
            </a:fgClr>
            <a:bgClr>
              <a:schemeClr val="bg1"/>
            </a:bgClr>
          </a:patt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22" name="Ellipse 21"/>
          <p:cNvSpPr/>
          <p:nvPr/>
        </p:nvSpPr>
        <p:spPr>
          <a:xfrm>
            <a:off x="4387235" y="7057580"/>
            <a:ext cx="233055" cy="244676"/>
          </a:xfrm>
          <a:prstGeom prst="ellipse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6" name="ZoneTexte 35"/>
          <p:cNvSpPr txBox="1"/>
          <p:nvPr/>
        </p:nvSpPr>
        <p:spPr>
          <a:xfrm>
            <a:off x="3312778" y="3389430"/>
            <a:ext cx="625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PARIS</a:t>
            </a:r>
            <a:endParaRPr lang="fr-FR" sz="14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3334903" y="233616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LILLE</a:t>
            </a:r>
            <a:endParaRPr lang="fr-FR" sz="1100" dirty="0"/>
          </a:p>
        </p:txBody>
      </p:sp>
      <p:sp>
        <p:nvSpPr>
          <p:cNvPr id="38" name="ZoneTexte 37"/>
          <p:cNvSpPr txBox="1"/>
          <p:nvPr/>
        </p:nvSpPr>
        <p:spPr>
          <a:xfrm>
            <a:off x="4512967" y="5183043"/>
            <a:ext cx="508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LYON</a:t>
            </a:r>
            <a:endParaRPr lang="fr-FR" sz="1200" dirty="0"/>
          </a:p>
        </p:txBody>
      </p:sp>
      <p:sp>
        <p:nvSpPr>
          <p:cNvPr id="39" name="ZoneTexte 38"/>
          <p:cNvSpPr txBox="1"/>
          <p:nvPr/>
        </p:nvSpPr>
        <p:spPr>
          <a:xfrm>
            <a:off x="5753275" y="3042176"/>
            <a:ext cx="1038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STRASBOURG</a:t>
            </a:r>
            <a:endParaRPr lang="fr-FR" sz="12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938183" y="4589929"/>
            <a:ext cx="698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/>
              <a:t>Nantes</a:t>
            </a:r>
            <a:endParaRPr lang="fr-FR" sz="1400" u="sng" dirty="0"/>
          </a:p>
        </p:txBody>
      </p:sp>
      <p:sp>
        <p:nvSpPr>
          <p:cNvPr id="42" name="ZoneTexte 41"/>
          <p:cNvSpPr txBox="1"/>
          <p:nvPr/>
        </p:nvSpPr>
        <p:spPr>
          <a:xfrm>
            <a:off x="2314198" y="5895672"/>
            <a:ext cx="881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/>
              <a:t>Bordeaux</a:t>
            </a:r>
            <a:endParaRPr lang="fr-FR" sz="1400" u="sng" dirty="0"/>
          </a:p>
        </p:txBody>
      </p:sp>
      <p:sp>
        <p:nvSpPr>
          <p:cNvPr id="43" name="ZoneTexte 42"/>
          <p:cNvSpPr txBox="1"/>
          <p:nvPr/>
        </p:nvSpPr>
        <p:spPr>
          <a:xfrm>
            <a:off x="3189402" y="7257671"/>
            <a:ext cx="837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/>
              <a:t>Toulouse</a:t>
            </a:r>
            <a:endParaRPr lang="fr-FR" sz="1400" u="sng" dirty="0"/>
          </a:p>
        </p:txBody>
      </p:sp>
      <p:sp>
        <p:nvSpPr>
          <p:cNvPr id="44" name="ZoneTexte 43"/>
          <p:cNvSpPr txBox="1"/>
          <p:nvPr/>
        </p:nvSpPr>
        <p:spPr>
          <a:xfrm>
            <a:off x="4806252" y="6877183"/>
            <a:ext cx="859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/>
              <a:t>Marseille</a:t>
            </a:r>
            <a:endParaRPr lang="fr-FR" sz="1400" u="sng" dirty="0"/>
          </a:p>
        </p:txBody>
      </p:sp>
      <p:sp>
        <p:nvSpPr>
          <p:cNvPr id="45" name="ZoneTexte 44"/>
          <p:cNvSpPr txBox="1"/>
          <p:nvPr/>
        </p:nvSpPr>
        <p:spPr>
          <a:xfrm>
            <a:off x="5021568" y="6056313"/>
            <a:ext cx="863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Grenoble</a:t>
            </a:r>
            <a:endParaRPr lang="fr-FR" sz="1400" dirty="0"/>
          </a:p>
        </p:txBody>
      </p:sp>
      <p:sp>
        <p:nvSpPr>
          <p:cNvPr id="46" name="ZoneTexte 45"/>
          <p:cNvSpPr txBox="1"/>
          <p:nvPr/>
        </p:nvSpPr>
        <p:spPr>
          <a:xfrm>
            <a:off x="5578691" y="6657617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Nice</a:t>
            </a:r>
            <a:endParaRPr lang="fr-FR" sz="1400" dirty="0"/>
          </a:p>
        </p:txBody>
      </p:sp>
      <p:sp>
        <p:nvSpPr>
          <p:cNvPr id="27" name="Forme libre 26"/>
          <p:cNvSpPr/>
          <p:nvPr/>
        </p:nvSpPr>
        <p:spPr>
          <a:xfrm>
            <a:off x="1852551" y="3550722"/>
            <a:ext cx="1579418" cy="1116281"/>
          </a:xfrm>
          <a:custGeom>
            <a:avLst/>
            <a:gdLst>
              <a:gd name="connsiteX0" fmla="*/ 1579418 w 1579418"/>
              <a:gd name="connsiteY0" fmla="*/ 0 h 1116281"/>
              <a:gd name="connsiteX1" fmla="*/ 0 w 1579418"/>
              <a:gd name="connsiteY1" fmla="*/ 1116281 h 111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9418" h="1116281">
                <a:moveTo>
                  <a:pt x="1579418" y="0"/>
                </a:moveTo>
                <a:lnTo>
                  <a:pt x="0" y="1116281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49" name="Forme libre 48"/>
          <p:cNvSpPr/>
          <p:nvPr/>
        </p:nvSpPr>
        <p:spPr>
          <a:xfrm>
            <a:off x="2287535" y="3764478"/>
            <a:ext cx="1239436" cy="2600696"/>
          </a:xfrm>
          <a:custGeom>
            <a:avLst/>
            <a:gdLst>
              <a:gd name="connsiteX0" fmla="*/ 1239436 w 1239436"/>
              <a:gd name="connsiteY0" fmla="*/ 0 h 2600696"/>
              <a:gd name="connsiteX1" fmla="*/ 170657 w 1239436"/>
              <a:gd name="connsiteY1" fmla="*/ 1448790 h 2600696"/>
              <a:gd name="connsiteX2" fmla="*/ 16278 w 1239436"/>
              <a:gd name="connsiteY2" fmla="*/ 2600696 h 260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9436" h="2600696">
                <a:moveTo>
                  <a:pt x="1239436" y="0"/>
                </a:moveTo>
                <a:cubicBezTo>
                  <a:pt x="806976" y="507670"/>
                  <a:pt x="374517" y="1015341"/>
                  <a:pt x="170657" y="1448790"/>
                </a:cubicBezTo>
                <a:cubicBezTo>
                  <a:pt x="-33203" y="1882239"/>
                  <a:pt x="-8463" y="2241467"/>
                  <a:pt x="16278" y="260069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0" name="Forme libre 49"/>
          <p:cNvSpPr/>
          <p:nvPr/>
        </p:nvSpPr>
        <p:spPr>
          <a:xfrm>
            <a:off x="3325091" y="3740727"/>
            <a:ext cx="285008" cy="3479470"/>
          </a:xfrm>
          <a:custGeom>
            <a:avLst/>
            <a:gdLst>
              <a:gd name="connsiteX0" fmla="*/ 285008 w 285008"/>
              <a:gd name="connsiteY0" fmla="*/ 0 h 3479470"/>
              <a:gd name="connsiteX1" fmla="*/ 0 w 285008"/>
              <a:gd name="connsiteY1" fmla="*/ 3479470 h 347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008" h="3479470">
                <a:moveTo>
                  <a:pt x="285008" y="0"/>
                </a:moveTo>
                <a:lnTo>
                  <a:pt x="0" y="347947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2" name="Forme libre 51"/>
          <p:cNvSpPr/>
          <p:nvPr/>
        </p:nvSpPr>
        <p:spPr>
          <a:xfrm>
            <a:off x="3624406" y="2307859"/>
            <a:ext cx="285846" cy="1081572"/>
          </a:xfrm>
          <a:custGeom>
            <a:avLst/>
            <a:gdLst>
              <a:gd name="connsiteX0" fmla="*/ 0 w 320633"/>
              <a:gd name="connsiteY0" fmla="*/ 1163781 h 1163781"/>
              <a:gd name="connsiteX1" fmla="*/ 320633 w 320633"/>
              <a:gd name="connsiteY1" fmla="*/ 0 h 1163781"/>
              <a:gd name="connsiteX2" fmla="*/ 320633 w 320633"/>
              <a:gd name="connsiteY2" fmla="*/ 0 h 116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633" h="1163781">
                <a:moveTo>
                  <a:pt x="0" y="1163781"/>
                </a:moveTo>
                <a:lnTo>
                  <a:pt x="320633" y="0"/>
                </a:lnTo>
                <a:lnTo>
                  <a:pt x="320633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4" name="Forme libre 53"/>
          <p:cNvSpPr/>
          <p:nvPr/>
        </p:nvSpPr>
        <p:spPr>
          <a:xfrm>
            <a:off x="3752603" y="3621974"/>
            <a:ext cx="2303813" cy="118975"/>
          </a:xfrm>
          <a:custGeom>
            <a:avLst/>
            <a:gdLst>
              <a:gd name="connsiteX0" fmla="*/ 0 w 2303813"/>
              <a:gd name="connsiteY0" fmla="*/ 23751 h 118975"/>
              <a:gd name="connsiteX1" fmla="*/ 1377537 w 2303813"/>
              <a:gd name="connsiteY1" fmla="*/ 118753 h 118975"/>
              <a:gd name="connsiteX2" fmla="*/ 2303813 w 2303813"/>
              <a:gd name="connsiteY2" fmla="*/ 0 h 11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3813" h="118975">
                <a:moveTo>
                  <a:pt x="0" y="23751"/>
                </a:moveTo>
                <a:cubicBezTo>
                  <a:pt x="496784" y="73231"/>
                  <a:pt x="993568" y="122711"/>
                  <a:pt x="1377537" y="118753"/>
                </a:cubicBezTo>
                <a:cubicBezTo>
                  <a:pt x="1761506" y="114795"/>
                  <a:pt x="2032659" y="57397"/>
                  <a:pt x="2303813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6" name="Forme libre 55"/>
          <p:cNvSpPr/>
          <p:nvPr/>
        </p:nvSpPr>
        <p:spPr>
          <a:xfrm>
            <a:off x="3966358" y="2066306"/>
            <a:ext cx="368136" cy="308759"/>
          </a:xfrm>
          <a:custGeom>
            <a:avLst/>
            <a:gdLst>
              <a:gd name="connsiteX0" fmla="*/ 0 w 368136"/>
              <a:gd name="connsiteY0" fmla="*/ 308759 h 308759"/>
              <a:gd name="connsiteX1" fmla="*/ 368136 w 368136"/>
              <a:gd name="connsiteY1" fmla="*/ 0 h 308759"/>
              <a:gd name="connsiteX2" fmla="*/ 368136 w 368136"/>
              <a:gd name="connsiteY2" fmla="*/ 0 h 308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136" h="308759">
                <a:moveTo>
                  <a:pt x="0" y="308759"/>
                </a:moveTo>
                <a:lnTo>
                  <a:pt x="368136" y="0"/>
                </a:lnTo>
                <a:lnTo>
                  <a:pt x="368136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7" name="Forme libre 56"/>
          <p:cNvSpPr/>
          <p:nvPr/>
        </p:nvSpPr>
        <p:spPr>
          <a:xfrm>
            <a:off x="2636322" y="1983179"/>
            <a:ext cx="1199408" cy="356260"/>
          </a:xfrm>
          <a:custGeom>
            <a:avLst/>
            <a:gdLst>
              <a:gd name="connsiteX0" fmla="*/ 1199408 w 1199408"/>
              <a:gd name="connsiteY0" fmla="*/ 356260 h 356260"/>
              <a:gd name="connsiteX1" fmla="*/ 0 w 1199408"/>
              <a:gd name="connsiteY1" fmla="*/ 0 h 35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9408" h="356260">
                <a:moveTo>
                  <a:pt x="1199408" y="35626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8" name="Forme libre 57"/>
          <p:cNvSpPr/>
          <p:nvPr/>
        </p:nvSpPr>
        <p:spPr>
          <a:xfrm>
            <a:off x="1793174" y="4037610"/>
            <a:ext cx="890649" cy="95003"/>
          </a:xfrm>
          <a:custGeom>
            <a:avLst/>
            <a:gdLst>
              <a:gd name="connsiteX0" fmla="*/ 890649 w 890649"/>
              <a:gd name="connsiteY0" fmla="*/ 0 h 95003"/>
              <a:gd name="connsiteX1" fmla="*/ 0 w 890649"/>
              <a:gd name="connsiteY1" fmla="*/ 95003 h 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0649" h="95003">
                <a:moveTo>
                  <a:pt x="890649" y="0"/>
                </a:moveTo>
                <a:lnTo>
                  <a:pt x="0" y="9500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9" name="Trapèze 58"/>
          <p:cNvSpPr/>
          <p:nvPr/>
        </p:nvSpPr>
        <p:spPr>
          <a:xfrm>
            <a:off x="5329660" y="7174878"/>
            <a:ext cx="284503" cy="285008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Double flèche horizontale 59"/>
          <p:cNvSpPr/>
          <p:nvPr/>
        </p:nvSpPr>
        <p:spPr>
          <a:xfrm rot="5400000">
            <a:off x="5104195" y="7563841"/>
            <a:ext cx="417478" cy="26518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Triangle isocèle 60"/>
          <p:cNvSpPr/>
          <p:nvPr/>
        </p:nvSpPr>
        <p:spPr>
          <a:xfrm>
            <a:off x="3654150" y="3128427"/>
            <a:ext cx="331408" cy="305618"/>
          </a:xfrm>
          <a:prstGeom prst="triangl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Triangle isocèle 61"/>
          <p:cNvSpPr/>
          <p:nvPr/>
        </p:nvSpPr>
        <p:spPr>
          <a:xfrm>
            <a:off x="4883685" y="5270466"/>
            <a:ext cx="249726" cy="255208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Triangle isocèle 62"/>
          <p:cNvSpPr/>
          <p:nvPr/>
        </p:nvSpPr>
        <p:spPr>
          <a:xfrm>
            <a:off x="3023617" y="7056531"/>
            <a:ext cx="249726" cy="255208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avec flèche 63"/>
          <p:cNvCxnSpPr/>
          <p:nvPr/>
        </p:nvCxnSpPr>
        <p:spPr>
          <a:xfrm flipV="1">
            <a:off x="6124977" y="3621974"/>
            <a:ext cx="336150" cy="1"/>
          </a:xfrm>
          <a:prstGeom prst="straightConnector1">
            <a:avLst/>
          </a:prstGeom>
          <a:ln>
            <a:solidFill>
              <a:srgbClr val="7030A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stCxn id="31" idx="0"/>
          </p:cNvCxnSpPr>
          <p:nvPr/>
        </p:nvCxnSpPr>
        <p:spPr>
          <a:xfrm flipV="1">
            <a:off x="3899640" y="1998436"/>
            <a:ext cx="203141" cy="209230"/>
          </a:xfrm>
          <a:prstGeom prst="straightConnector1">
            <a:avLst/>
          </a:prstGeom>
          <a:ln>
            <a:solidFill>
              <a:srgbClr val="7030A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orme libre 40"/>
          <p:cNvSpPr/>
          <p:nvPr/>
        </p:nvSpPr>
        <p:spPr>
          <a:xfrm>
            <a:off x="3728852" y="3705101"/>
            <a:ext cx="1496291" cy="3598224"/>
          </a:xfrm>
          <a:custGeom>
            <a:avLst/>
            <a:gdLst>
              <a:gd name="connsiteX0" fmla="*/ 0 w 1496291"/>
              <a:gd name="connsiteY0" fmla="*/ 0 h 3598224"/>
              <a:gd name="connsiteX1" fmla="*/ 1175657 w 1496291"/>
              <a:gd name="connsiteY1" fmla="*/ 1888177 h 3598224"/>
              <a:gd name="connsiteX2" fmla="*/ 1270660 w 1496291"/>
              <a:gd name="connsiteY2" fmla="*/ 3194463 h 3598224"/>
              <a:gd name="connsiteX3" fmla="*/ 1496291 w 1496291"/>
              <a:gd name="connsiteY3" fmla="*/ 3598224 h 359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6291" h="3598224">
                <a:moveTo>
                  <a:pt x="0" y="0"/>
                </a:moveTo>
                <a:cubicBezTo>
                  <a:pt x="481940" y="677883"/>
                  <a:pt x="963880" y="1355767"/>
                  <a:pt x="1175657" y="1888177"/>
                </a:cubicBezTo>
                <a:cubicBezTo>
                  <a:pt x="1387434" y="2420588"/>
                  <a:pt x="1217221" y="2909455"/>
                  <a:pt x="1270660" y="3194463"/>
                </a:cubicBezTo>
                <a:cubicBezTo>
                  <a:pt x="1324099" y="3479471"/>
                  <a:pt x="1410195" y="3538847"/>
                  <a:pt x="1496291" y="3598224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39630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3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21" grpId="0" animBg="1"/>
      <p:bldP spid="34" grpId="0" animBg="1"/>
      <p:bldP spid="35" grpId="0" animBg="1"/>
      <p:bldP spid="32" grpId="0" animBg="1"/>
      <p:bldP spid="22" grpId="0" animBg="1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27" grpId="0" animBg="1"/>
      <p:bldP spid="49" grpId="0" animBg="1"/>
      <p:bldP spid="50" grpId="0" animBg="1"/>
      <p:bldP spid="52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4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tx1"/>
          </a:solidFill>
          <a:prstDash val="dash"/>
          <a:headEnd type="none" w="med" len="med"/>
          <a:tailEnd type="arrow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210</Words>
  <Application>Microsoft Office PowerPoint</Application>
  <PresentationFormat>Format A4 (210 x 297 mm)</PresentationFormat>
  <Paragraphs>46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LAMOTTE ALAIN</dc:creator>
  <cp:lastModifiedBy>LAMOTTE ALAIN</cp:lastModifiedBy>
  <cp:revision>19</cp:revision>
  <cp:lastPrinted>2019-12-03T08:20:40Z</cp:lastPrinted>
  <dcterms:created xsi:type="dcterms:W3CDTF">2019-11-19T08:59:25Z</dcterms:created>
  <dcterms:modified xsi:type="dcterms:W3CDTF">2019-12-03T08:33:28Z</dcterms:modified>
</cp:coreProperties>
</file>