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78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5471-291F-49B3-B1DC-927B35E1C8DC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897D-6813-4B1E-8D49-83BDB8305C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938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5471-291F-49B3-B1DC-927B35E1C8DC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897D-6813-4B1E-8D49-83BDB8305C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04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5471-291F-49B3-B1DC-927B35E1C8DC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897D-6813-4B1E-8D49-83BDB8305C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602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5471-291F-49B3-B1DC-927B35E1C8DC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897D-6813-4B1E-8D49-83BDB8305C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58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5471-291F-49B3-B1DC-927B35E1C8DC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897D-6813-4B1E-8D49-83BDB8305C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31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5471-291F-49B3-B1DC-927B35E1C8DC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897D-6813-4B1E-8D49-83BDB8305C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43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5471-291F-49B3-B1DC-927B35E1C8DC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897D-6813-4B1E-8D49-83BDB8305C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7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5471-291F-49B3-B1DC-927B35E1C8DC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897D-6813-4B1E-8D49-83BDB8305C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32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5471-291F-49B3-B1DC-927B35E1C8DC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897D-6813-4B1E-8D49-83BDB8305C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859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5471-291F-49B3-B1DC-927B35E1C8DC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897D-6813-4B1E-8D49-83BDB8305C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12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5471-291F-49B3-B1DC-927B35E1C8DC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897D-6813-4B1E-8D49-83BDB8305C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31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05471-291F-49B3-B1DC-927B35E1C8DC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F897D-6813-4B1E-8D49-83BDB8305C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17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Chronologie du </a:t>
            </a:r>
            <a:r>
              <a:rPr lang="fr-FR" dirty="0" err="1" smtClean="0"/>
              <a:t>IInd</a:t>
            </a:r>
            <a:r>
              <a:rPr lang="fr-FR" dirty="0" smtClean="0"/>
              <a:t> Empire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637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342" y="3055595"/>
            <a:ext cx="9448800" cy="542925"/>
          </a:xfrm>
          <a:prstGeom prst="rect">
            <a:avLst/>
          </a:prstGeom>
        </p:spPr>
      </p:pic>
      <p:sp>
        <p:nvSpPr>
          <p:cNvPr id="125" name="Rectangle 124"/>
          <p:cNvSpPr/>
          <p:nvPr/>
        </p:nvSpPr>
        <p:spPr>
          <a:xfrm>
            <a:off x="1069714" y="5382592"/>
            <a:ext cx="10679089" cy="14302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cxnSp>
        <p:nvCxnSpPr>
          <p:cNvPr id="121" name="Connecteur droit 120"/>
          <p:cNvCxnSpPr/>
          <p:nvPr/>
        </p:nvCxnSpPr>
        <p:spPr>
          <a:xfrm flipH="1" flipV="1">
            <a:off x="6937401" y="3447534"/>
            <a:ext cx="795106" cy="2302678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flipH="1">
            <a:off x="6035598" y="3440695"/>
            <a:ext cx="4075362" cy="2278214"/>
          </a:xfrm>
          <a:prstGeom prst="line">
            <a:avLst/>
          </a:prstGeom>
          <a:ln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4872567" y="3462246"/>
            <a:ext cx="590975" cy="2256663"/>
          </a:xfrm>
          <a:prstGeom prst="line">
            <a:avLst/>
          </a:prstGeom>
          <a:ln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111"/>
          <p:cNvCxnSpPr/>
          <p:nvPr/>
        </p:nvCxnSpPr>
        <p:spPr>
          <a:xfrm flipV="1">
            <a:off x="3459892" y="3447532"/>
            <a:ext cx="142662" cy="2314007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057831" y="3694879"/>
            <a:ext cx="10727311" cy="16564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0" name="Rectangle 9"/>
          <p:cNvSpPr/>
          <p:nvPr/>
        </p:nvSpPr>
        <p:spPr>
          <a:xfrm>
            <a:off x="1049626" y="54200"/>
            <a:ext cx="10727311" cy="1394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 dirty="0"/>
          </a:p>
        </p:txBody>
      </p:sp>
      <p:cxnSp>
        <p:nvCxnSpPr>
          <p:cNvPr id="80" name="Connecteur droit 79"/>
          <p:cNvCxnSpPr/>
          <p:nvPr/>
        </p:nvCxnSpPr>
        <p:spPr>
          <a:xfrm flipH="1">
            <a:off x="6594300" y="922575"/>
            <a:ext cx="228422" cy="2333227"/>
          </a:xfrm>
          <a:prstGeom prst="line">
            <a:avLst/>
          </a:prstGeom>
          <a:ln>
            <a:solidFill>
              <a:schemeClr val="accent4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>
            <a:stCxn id="72" idx="2"/>
          </p:cNvCxnSpPr>
          <p:nvPr/>
        </p:nvCxnSpPr>
        <p:spPr>
          <a:xfrm>
            <a:off x="4612967" y="1016200"/>
            <a:ext cx="177483" cy="220637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>
            <a:stCxn id="19" idx="4"/>
            <a:endCxn id="12" idx="0"/>
          </p:cNvCxnSpPr>
          <p:nvPr/>
        </p:nvCxnSpPr>
        <p:spPr>
          <a:xfrm flipH="1">
            <a:off x="7089458" y="4721893"/>
            <a:ext cx="17034" cy="289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5014106" y="2895559"/>
            <a:ext cx="26750" cy="163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6318361" y="4015685"/>
            <a:ext cx="1684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Savoie et Nice</a:t>
            </a:r>
          </a:p>
          <a:p>
            <a:pPr algn="ctr"/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attachés à la France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30926" y="3953947"/>
            <a:ext cx="10747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 Coup d’Etat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2815238" y="3502808"/>
            <a:ext cx="425534" cy="492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2716250" y="3995175"/>
            <a:ext cx="1034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N III proclamé Empereur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3330986" y="3540896"/>
            <a:ext cx="370943" cy="487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914009" y="4873928"/>
            <a:ext cx="1806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Les «2 décembre » 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930305" y="5011275"/>
            <a:ext cx="2318306" cy="30777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Les plébiscites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5" name="Connecteur droit 14"/>
          <p:cNvCxnSpPr>
            <a:stCxn id="19" idx="0"/>
          </p:cNvCxnSpPr>
          <p:nvPr/>
        </p:nvCxnSpPr>
        <p:spPr>
          <a:xfrm flipH="1" flipV="1">
            <a:off x="7089458" y="3389764"/>
            <a:ext cx="17034" cy="516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0085838" y="4095238"/>
            <a:ext cx="1497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Approbation des réformes libérales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7" name="Connecteur droit 16"/>
          <p:cNvCxnSpPr/>
          <p:nvPr/>
        </p:nvCxnSpPr>
        <p:spPr>
          <a:xfrm flipV="1">
            <a:off x="11191583" y="3435360"/>
            <a:ext cx="175193" cy="55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6177874" y="3906691"/>
            <a:ext cx="1857235" cy="815202"/>
          </a:xfrm>
          <a:prstGeom prst="ellipse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9905924" y="3967992"/>
            <a:ext cx="1857235" cy="815202"/>
          </a:xfrm>
          <a:prstGeom prst="ellipse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 rot="591016">
            <a:off x="1829970" y="3774173"/>
            <a:ext cx="1998471" cy="1058690"/>
          </a:xfrm>
          <a:prstGeom prst="ellipse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3" name="Connecteur droit 32"/>
          <p:cNvCxnSpPr>
            <a:stCxn id="27" idx="6"/>
          </p:cNvCxnSpPr>
          <p:nvPr/>
        </p:nvCxnSpPr>
        <p:spPr>
          <a:xfrm>
            <a:off x="3813710" y="4474461"/>
            <a:ext cx="2117715" cy="680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H="1">
            <a:off x="7987058" y="4264235"/>
            <a:ext cx="1952934" cy="747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 rot="16200000">
            <a:off x="622866" y="4258109"/>
            <a:ext cx="1540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dirty="0" smtClean="0">
                <a:solidFill>
                  <a:schemeClr val="accent5">
                    <a:lumMod val="75000"/>
                  </a:schemeClr>
                </a:solidFill>
              </a:rPr>
              <a:t>La marque du bonapartisme</a:t>
            </a:r>
            <a:endParaRPr lang="fr-SN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10161192" y="1139637"/>
            <a:ext cx="1266661" cy="2130987"/>
          </a:xfrm>
          <a:prstGeom prst="line">
            <a:avLst/>
          </a:prstGeom>
          <a:ln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/>
          <p:cNvCxnSpPr/>
          <p:nvPr/>
        </p:nvCxnSpPr>
        <p:spPr>
          <a:xfrm>
            <a:off x="8713685" y="1225022"/>
            <a:ext cx="919901" cy="1988807"/>
          </a:xfrm>
          <a:prstGeom prst="line">
            <a:avLst/>
          </a:prstGeom>
          <a:ln>
            <a:solidFill>
              <a:schemeClr val="accent4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ZoneTexte 71"/>
          <p:cNvSpPr txBox="1"/>
          <p:nvPr/>
        </p:nvSpPr>
        <p:spPr>
          <a:xfrm>
            <a:off x="3672581" y="523757"/>
            <a:ext cx="188077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FFC000"/>
                </a:solidFill>
              </a:rPr>
              <a:t>Guerre contre la Russie</a:t>
            </a:r>
          </a:p>
          <a:p>
            <a:pPr algn="ctr"/>
            <a:r>
              <a:rPr lang="fr-FR" sz="1200" dirty="0" smtClean="0">
                <a:solidFill>
                  <a:srgbClr val="FFC000"/>
                </a:solidFill>
              </a:rPr>
              <a:t>(G de Crimée)</a:t>
            </a:r>
          </a:p>
        </p:txBody>
      </p:sp>
      <p:cxnSp>
        <p:nvCxnSpPr>
          <p:cNvPr id="76" name="Connecteur droit 75"/>
          <p:cNvCxnSpPr/>
          <p:nvPr/>
        </p:nvCxnSpPr>
        <p:spPr>
          <a:xfrm>
            <a:off x="4349305" y="3216084"/>
            <a:ext cx="818749" cy="6494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5697162" y="557114"/>
            <a:ext cx="19345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FFC000"/>
                </a:solidFill>
              </a:rPr>
              <a:t>Guerre contre l’Autriche</a:t>
            </a:r>
          </a:p>
        </p:txBody>
      </p:sp>
      <p:cxnSp>
        <p:nvCxnSpPr>
          <p:cNvPr id="84" name="Connecteur droit avec flèche 83"/>
          <p:cNvCxnSpPr/>
          <p:nvPr/>
        </p:nvCxnSpPr>
        <p:spPr>
          <a:xfrm>
            <a:off x="3970671" y="284859"/>
            <a:ext cx="5750011" cy="10330"/>
          </a:xfrm>
          <a:prstGeom prst="straightConnector1">
            <a:avLst/>
          </a:prstGeom>
          <a:ln>
            <a:solidFill>
              <a:schemeClr val="accent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ZoneTexte 86"/>
          <p:cNvSpPr txBox="1"/>
          <p:nvPr/>
        </p:nvSpPr>
        <p:spPr>
          <a:xfrm>
            <a:off x="5697719" y="21894"/>
            <a:ext cx="26376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FFC000"/>
                </a:solidFill>
              </a:rPr>
              <a:t>Expansion coloniale (ex : Dakar, </a:t>
            </a:r>
            <a:r>
              <a:rPr lang="fr-FR" sz="1200" dirty="0" err="1" smtClean="0">
                <a:solidFill>
                  <a:srgbClr val="FFC000"/>
                </a:solidFill>
              </a:rPr>
              <a:t>Saïgon</a:t>
            </a:r>
            <a:r>
              <a:rPr lang="fr-FR" sz="1200" dirty="0" smtClean="0">
                <a:solidFill>
                  <a:srgbClr val="FFC000"/>
                </a:solidFill>
              </a:rPr>
              <a:t>)</a:t>
            </a:r>
            <a:endParaRPr lang="fr-FR" sz="1200" dirty="0">
              <a:solidFill>
                <a:srgbClr val="FFC000"/>
              </a:solidFill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8289145" y="540251"/>
            <a:ext cx="11996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FFC000"/>
                </a:solidFill>
              </a:rPr>
              <a:t>Echec de l’expédition au Mexique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9646889" y="616417"/>
            <a:ext cx="1199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FFC000"/>
                </a:solidFill>
              </a:rPr>
              <a:t>Guerre franco prussienne</a:t>
            </a:r>
          </a:p>
        </p:txBody>
      </p:sp>
      <p:sp>
        <p:nvSpPr>
          <p:cNvPr id="9" name="ZoneTexte 8"/>
          <p:cNvSpPr txBox="1"/>
          <p:nvPr/>
        </p:nvSpPr>
        <p:spPr>
          <a:xfrm rot="16200000">
            <a:off x="722053" y="316292"/>
            <a:ext cx="1278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dirty="0" smtClean="0">
                <a:solidFill>
                  <a:srgbClr val="FFC000"/>
                </a:solidFill>
              </a:rPr>
              <a:t>Politique extérieure</a:t>
            </a:r>
            <a:endParaRPr lang="fr-SN" dirty="0">
              <a:solidFill>
                <a:srgbClr val="FFC000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3451687" y="433141"/>
            <a:ext cx="4185972" cy="649230"/>
          </a:xfrm>
          <a:prstGeom prst="ellipse">
            <a:avLst/>
          </a:prstGeom>
          <a:noFill/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8" name="ZoneTexte 17"/>
          <p:cNvSpPr txBox="1"/>
          <p:nvPr/>
        </p:nvSpPr>
        <p:spPr>
          <a:xfrm>
            <a:off x="2764467" y="280509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SN" sz="1400" dirty="0" smtClean="0">
                <a:solidFill>
                  <a:srgbClr val="FFC000"/>
                </a:solidFill>
              </a:rPr>
              <a:t>Succès</a:t>
            </a:r>
            <a:endParaRPr lang="fr-SN" sz="1400" dirty="0">
              <a:solidFill>
                <a:srgbClr val="FFC000"/>
              </a:solidFill>
            </a:endParaRPr>
          </a:p>
        </p:txBody>
      </p:sp>
      <p:cxnSp>
        <p:nvCxnSpPr>
          <p:cNvPr id="21" name="Connecteur droit 20"/>
          <p:cNvCxnSpPr/>
          <p:nvPr/>
        </p:nvCxnSpPr>
        <p:spPr>
          <a:xfrm>
            <a:off x="3377736" y="506900"/>
            <a:ext cx="273646" cy="1254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Ellipse 101"/>
          <p:cNvSpPr/>
          <p:nvPr/>
        </p:nvSpPr>
        <p:spPr>
          <a:xfrm>
            <a:off x="7795191" y="404345"/>
            <a:ext cx="3410949" cy="981184"/>
          </a:xfrm>
          <a:prstGeom prst="ellipse">
            <a:avLst/>
          </a:prstGeom>
          <a:noFill/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03" name="ZoneTexte 102"/>
          <p:cNvSpPr txBox="1"/>
          <p:nvPr/>
        </p:nvSpPr>
        <p:spPr>
          <a:xfrm>
            <a:off x="11115090" y="304136"/>
            <a:ext cx="704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SN" sz="1400" dirty="0" smtClean="0">
                <a:solidFill>
                  <a:srgbClr val="FFC000"/>
                </a:solidFill>
              </a:rPr>
              <a:t>Fiascos</a:t>
            </a:r>
            <a:endParaRPr lang="fr-SN" sz="1400" dirty="0">
              <a:solidFill>
                <a:srgbClr val="FFC000"/>
              </a:solidFill>
            </a:endParaRPr>
          </a:p>
        </p:txBody>
      </p:sp>
      <p:cxnSp>
        <p:nvCxnSpPr>
          <p:cNvPr id="105" name="Connecteur droit 104"/>
          <p:cNvCxnSpPr>
            <a:stCxn id="103" idx="1"/>
            <a:endCxn id="102" idx="7"/>
          </p:cNvCxnSpPr>
          <p:nvPr/>
        </p:nvCxnSpPr>
        <p:spPr>
          <a:xfrm flipH="1">
            <a:off x="10706618" y="458025"/>
            <a:ext cx="408472" cy="90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ZoneTexte 100"/>
          <p:cNvSpPr txBox="1"/>
          <p:nvPr/>
        </p:nvSpPr>
        <p:spPr>
          <a:xfrm rot="16200000">
            <a:off x="580095" y="5774569"/>
            <a:ext cx="1593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dirty="0" smtClean="0">
                <a:solidFill>
                  <a:srgbClr val="00B050"/>
                </a:solidFill>
              </a:rPr>
              <a:t>Modernisation et prospérité</a:t>
            </a:r>
            <a:endParaRPr lang="fr-SN" dirty="0">
              <a:solidFill>
                <a:srgbClr val="00B050"/>
              </a:solidFill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2346538" y="5768633"/>
            <a:ext cx="16142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sz="1400" dirty="0" smtClean="0">
                <a:solidFill>
                  <a:srgbClr val="00B050"/>
                </a:solidFill>
              </a:rPr>
              <a:t>Ouverture du 1</a:t>
            </a:r>
            <a:r>
              <a:rPr lang="fr-SN" sz="1400" baseline="30000" dirty="0" smtClean="0">
                <a:solidFill>
                  <a:srgbClr val="00B050"/>
                </a:solidFill>
              </a:rPr>
              <a:t>er</a:t>
            </a:r>
            <a:r>
              <a:rPr lang="fr-SN" sz="1400" dirty="0" smtClean="0">
                <a:solidFill>
                  <a:srgbClr val="00B050"/>
                </a:solidFill>
              </a:rPr>
              <a:t> Grand Magasin </a:t>
            </a:r>
          </a:p>
          <a:p>
            <a:pPr algn="ctr"/>
            <a:r>
              <a:rPr lang="fr-SN" sz="1400" dirty="0" smtClean="0">
                <a:solidFill>
                  <a:srgbClr val="00B050"/>
                </a:solidFill>
              </a:rPr>
              <a:t>« Bon Marché »</a:t>
            </a:r>
            <a:endParaRPr lang="fr-SN" sz="1400" dirty="0">
              <a:solidFill>
                <a:srgbClr val="00B050"/>
              </a:solidFill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7441507" y="5776679"/>
            <a:ext cx="1614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sz="1400" dirty="0" smtClean="0">
                <a:solidFill>
                  <a:srgbClr val="00B050"/>
                </a:solidFill>
              </a:rPr>
              <a:t>Traité de libre échange avec le RU</a:t>
            </a:r>
            <a:endParaRPr lang="fr-SN" sz="1400" dirty="0">
              <a:solidFill>
                <a:srgbClr val="00B05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4814594" y="5669111"/>
            <a:ext cx="1614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sz="1400" dirty="0" smtClean="0">
                <a:solidFill>
                  <a:srgbClr val="00B050"/>
                </a:solidFill>
              </a:rPr>
              <a:t>Expositions Universelles</a:t>
            </a:r>
            <a:endParaRPr lang="fr-SN" sz="1400" dirty="0">
              <a:solidFill>
                <a:srgbClr val="00B050"/>
              </a:solidFill>
            </a:endParaRPr>
          </a:p>
        </p:txBody>
      </p:sp>
      <p:cxnSp>
        <p:nvCxnSpPr>
          <p:cNvPr id="42" name="Connecteur droit avec flèche 41"/>
          <p:cNvCxnSpPr/>
          <p:nvPr/>
        </p:nvCxnSpPr>
        <p:spPr>
          <a:xfrm flipV="1">
            <a:off x="4094206" y="6384624"/>
            <a:ext cx="6919783" cy="35382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5799625" y="6396063"/>
            <a:ext cx="3680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sz="1400" dirty="0" smtClean="0">
                <a:solidFill>
                  <a:srgbClr val="00B050"/>
                </a:solidFill>
              </a:rPr>
              <a:t>Paris haussmannien</a:t>
            </a:r>
            <a:endParaRPr lang="fr-SN" sz="1400" dirty="0">
              <a:solidFill>
                <a:srgbClr val="00B05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057831" y="1470869"/>
            <a:ext cx="10727311" cy="15582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8" name="ZoneTexte 37"/>
          <p:cNvSpPr txBox="1"/>
          <p:nvPr/>
        </p:nvSpPr>
        <p:spPr>
          <a:xfrm>
            <a:off x="8724395" y="2412693"/>
            <a:ext cx="1818383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FF0000"/>
                </a:solidFill>
              </a:rPr>
              <a:t>Elections des députés : </a:t>
            </a:r>
          </a:p>
          <a:p>
            <a:pPr algn="ctr"/>
            <a:r>
              <a:rPr lang="fr-FR" sz="1200" b="1" dirty="0" smtClean="0">
                <a:solidFill>
                  <a:srgbClr val="FF0000"/>
                </a:solidFill>
              </a:rPr>
              <a:t>la montée de l’opposition</a:t>
            </a:r>
          </a:p>
        </p:txBody>
      </p:sp>
      <p:sp>
        <p:nvSpPr>
          <p:cNvPr id="44" name="Double flèche horizontale 43"/>
          <p:cNvSpPr/>
          <p:nvPr/>
        </p:nvSpPr>
        <p:spPr>
          <a:xfrm>
            <a:off x="3391459" y="2040571"/>
            <a:ext cx="3352800" cy="321276"/>
          </a:xfrm>
          <a:prstGeom prst="left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45" name="Double flèche horizontale 44"/>
          <p:cNvSpPr/>
          <p:nvPr/>
        </p:nvSpPr>
        <p:spPr>
          <a:xfrm>
            <a:off x="6830925" y="2047906"/>
            <a:ext cx="4535851" cy="321276"/>
          </a:xfrm>
          <a:prstGeom prst="left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3602554" y="1541963"/>
            <a:ext cx="2930609" cy="4770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Empire autoritaire</a:t>
            </a:r>
          </a:p>
          <a:p>
            <a:pPr algn="ctr"/>
            <a:r>
              <a:rPr lang="fr-FR" sz="1100" dirty="0" smtClean="0">
                <a:solidFill>
                  <a:srgbClr val="FF0000"/>
                </a:solidFill>
              </a:rPr>
              <a:t>(Presse contrôlée, Parlement dénué de pouvoir)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7212721" y="1562337"/>
            <a:ext cx="3525325" cy="4770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Empire libéral</a:t>
            </a:r>
          </a:p>
          <a:p>
            <a:pPr algn="ctr"/>
            <a:r>
              <a:rPr lang="fr-FR" sz="1100" dirty="0" smtClean="0">
                <a:solidFill>
                  <a:srgbClr val="FF0000"/>
                </a:solidFill>
              </a:rPr>
              <a:t>(Desserrement de la censure, libéralisation parlementaire)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5076923" y="2504425"/>
            <a:ext cx="160165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FF0000"/>
                </a:solidFill>
              </a:rPr>
              <a:t>Attentat d’Orsini et </a:t>
            </a:r>
          </a:p>
          <a:p>
            <a:pPr algn="ctr"/>
            <a:r>
              <a:rPr lang="fr-FR" sz="1200" b="1" dirty="0" smtClean="0">
                <a:solidFill>
                  <a:srgbClr val="FF0000"/>
                </a:solidFill>
              </a:rPr>
              <a:t>Loi de Sûreté générale</a:t>
            </a:r>
          </a:p>
        </p:txBody>
      </p:sp>
      <p:cxnSp>
        <p:nvCxnSpPr>
          <p:cNvPr id="66" name="Connecteur droit 65"/>
          <p:cNvCxnSpPr/>
          <p:nvPr/>
        </p:nvCxnSpPr>
        <p:spPr>
          <a:xfrm flipH="1">
            <a:off x="8391643" y="2874358"/>
            <a:ext cx="410441" cy="2385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10407650" y="2874358"/>
            <a:ext cx="545935" cy="25974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7239258" y="2513129"/>
            <a:ext cx="1091004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FF0000"/>
                </a:solidFill>
              </a:rPr>
              <a:t>Droit de grève</a:t>
            </a:r>
          </a:p>
        </p:txBody>
      </p:sp>
      <p:cxnSp>
        <p:nvCxnSpPr>
          <p:cNvPr id="71" name="Connecteur droit 70"/>
          <p:cNvCxnSpPr/>
          <p:nvPr/>
        </p:nvCxnSpPr>
        <p:spPr>
          <a:xfrm>
            <a:off x="8122508" y="2780713"/>
            <a:ext cx="679576" cy="35220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 rot="16200000">
            <a:off x="807579" y="1948984"/>
            <a:ext cx="127891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SN" dirty="0" smtClean="0">
                <a:solidFill>
                  <a:srgbClr val="FF0000"/>
                </a:solidFill>
              </a:rPr>
              <a:t>Politique intérieure</a:t>
            </a:r>
            <a:endParaRPr lang="fr-SN" dirty="0">
              <a:solidFill>
                <a:srgbClr val="FF0000"/>
              </a:solidFill>
            </a:endParaRPr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6052759" y="2967273"/>
            <a:ext cx="39045" cy="2541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65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51" grpId="0" animBg="1"/>
      <p:bldP spid="10" grpId="0" animBg="1"/>
      <p:bldP spid="13" grpId="0"/>
      <p:bldP spid="3" grpId="0"/>
      <p:bldP spid="6" grpId="0"/>
      <p:bldP spid="11" grpId="0"/>
      <p:bldP spid="12" grpId="0" animBg="1"/>
      <p:bldP spid="16" grpId="0"/>
      <p:bldP spid="19" grpId="0" animBg="1"/>
      <p:bldP spid="25" grpId="0" animBg="1"/>
      <p:bldP spid="27" grpId="0" animBg="1"/>
      <p:bldP spid="48" grpId="0"/>
      <p:bldP spid="72" grpId="0"/>
      <p:bldP spid="78" grpId="0"/>
      <p:bldP spid="87" grpId="0"/>
      <p:bldP spid="88" grpId="0"/>
      <p:bldP spid="39" grpId="0"/>
      <p:bldP spid="9" grpId="0"/>
      <p:bldP spid="14" grpId="0" animBg="1"/>
      <p:bldP spid="18" grpId="0"/>
      <p:bldP spid="102" grpId="0" animBg="1"/>
      <p:bldP spid="103" grpId="0"/>
      <p:bldP spid="101" grpId="0"/>
      <p:bldP spid="110" grpId="0"/>
      <p:bldP spid="119" grpId="0"/>
      <p:bldP spid="60" grpId="0"/>
      <p:bldP spid="81" grpId="0"/>
      <p:bldP spid="49" grpId="0" animBg="1"/>
      <p:bldP spid="38" grpId="0" animBg="1"/>
      <p:bldP spid="44" grpId="0" animBg="1"/>
      <p:bldP spid="45" grpId="0" animBg="1"/>
      <p:bldP spid="46" grpId="0" animBg="1"/>
      <p:bldP spid="47" grpId="0" animBg="1"/>
      <p:bldP spid="50" grpId="0" animBg="1"/>
      <p:bldP spid="69" grpId="0" animBg="1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342" y="3055595"/>
            <a:ext cx="9448800" cy="542925"/>
          </a:xfrm>
          <a:prstGeom prst="rect">
            <a:avLst/>
          </a:prstGeom>
        </p:spPr>
      </p:pic>
      <p:sp>
        <p:nvSpPr>
          <p:cNvPr id="125" name="Rectangle 124"/>
          <p:cNvSpPr/>
          <p:nvPr/>
        </p:nvSpPr>
        <p:spPr>
          <a:xfrm>
            <a:off x="1069714" y="5382592"/>
            <a:ext cx="10679089" cy="14302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cxnSp>
        <p:nvCxnSpPr>
          <p:cNvPr id="121" name="Connecteur droit 120"/>
          <p:cNvCxnSpPr/>
          <p:nvPr/>
        </p:nvCxnSpPr>
        <p:spPr>
          <a:xfrm flipH="1" flipV="1">
            <a:off x="6937401" y="3447534"/>
            <a:ext cx="795106" cy="2302678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flipH="1">
            <a:off x="6035598" y="3440695"/>
            <a:ext cx="4075362" cy="2278214"/>
          </a:xfrm>
          <a:prstGeom prst="line">
            <a:avLst/>
          </a:prstGeom>
          <a:ln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4872567" y="3462246"/>
            <a:ext cx="590975" cy="2256663"/>
          </a:xfrm>
          <a:prstGeom prst="line">
            <a:avLst/>
          </a:prstGeom>
          <a:ln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111"/>
          <p:cNvCxnSpPr/>
          <p:nvPr/>
        </p:nvCxnSpPr>
        <p:spPr>
          <a:xfrm flipV="1">
            <a:off x="3459892" y="3447532"/>
            <a:ext cx="142662" cy="2314007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057831" y="3694879"/>
            <a:ext cx="10727311" cy="16564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0" name="Rectangle 9"/>
          <p:cNvSpPr/>
          <p:nvPr/>
        </p:nvSpPr>
        <p:spPr>
          <a:xfrm>
            <a:off x="1049626" y="54200"/>
            <a:ext cx="10727311" cy="1394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 dirty="0"/>
          </a:p>
        </p:txBody>
      </p:sp>
      <p:cxnSp>
        <p:nvCxnSpPr>
          <p:cNvPr id="80" name="Connecteur droit 79"/>
          <p:cNvCxnSpPr/>
          <p:nvPr/>
        </p:nvCxnSpPr>
        <p:spPr>
          <a:xfrm flipH="1">
            <a:off x="6594300" y="922575"/>
            <a:ext cx="228422" cy="2333227"/>
          </a:xfrm>
          <a:prstGeom prst="line">
            <a:avLst/>
          </a:prstGeom>
          <a:ln>
            <a:solidFill>
              <a:schemeClr val="accent4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>
            <a:stCxn id="72" idx="2"/>
          </p:cNvCxnSpPr>
          <p:nvPr/>
        </p:nvCxnSpPr>
        <p:spPr>
          <a:xfrm>
            <a:off x="4612967" y="1016200"/>
            <a:ext cx="177483" cy="220637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>
            <a:stCxn id="19" idx="4"/>
            <a:endCxn id="12" idx="0"/>
          </p:cNvCxnSpPr>
          <p:nvPr/>
        </p:nvCxnSpPr>
        <p:spPr>
          <a:xfrm flipH="1">
            <a:off x="7089458" y="4721893"/>
            <a:ext cx="17034" cy="289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5014106" y="2895559"/>
            <a:ext cx="26750" cy="163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242910" y="3995125"/>
            <a:ext cx="1684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Savoie et Nice</a:t>
            </a:r>
          </a:p>
          <a:p>
            <a:pPr algn="ctr"/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attachés à la France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830926" y="3953947"/>
            <a:ext cx="10747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 Coup d’Etat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V="1">
            <a:off x="2815238" y="3502808"/>
            <a:ext cx="425534" cy="492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2716250" y="3995175"/>
            <a:ext cx="1034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N III proclamé Empereur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3330986" y="3540896"/>
            <a:ext cx="370943" cy="487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402583" y="4873928"/>
            <a:ext cx="231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Les «2 décembre » 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930305" y="5011275"/>
            <a:ext cx="2318306" cy="30777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Les plébiscites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5" name="Connecteur droit 14"/>
          <p:cNvCxnSpPr>
            <a:stCxn id="19" idx="0"/>
            <a:endCxn id="2" idx="2"/>
          </p:cNvCxnSpPr>
          <p:nvPr/>
        </p:nvCxnSpPr>
        <p:spPr>
          <a:xfrm flipH="1" flipV="1">
            <a:off x="7060742" y="3598520"/>
            <a:ext cx="45750" cy="3081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0085838" y="4095238"/>
            <a:ext cx="1497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accent5">
                    <a:lumMod val="75000"/>
                  </a:schemeClr>
                </a:solidFill>
              </a:rPr>
              <a:t>Approbation des réformes libérales</a:t>
            </a:r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7" name="Connecteur droit 16"/>
          <p:cNvCxnSpPr/>
          <p:nvPr/>
        </p:nvCxnSpPr>
        <p:spPr>
          <a:xfrm flipV="1">
            <a:off x="11191583" y="3435360"/>
            <a:ext cx="175193" cy="55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6177874" y="3906691"/>
            <a:ext cx="1857235" cy="815202"/>
          </a:xfrm>
          <a:prstGeom prst="ellipse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9905924" y="3967992"/>
            <a:ext cx="1857235" cy="815202"/>
          </a:xfrm>
          <a:prstGeom prst="ellipse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 rot="591016">
            <a:off x="1829970" y="3774173"/>
            <a:ext cx="1998471" cy="1058690"/>
          </a:xfrm>
          <a:prstGeom prst="ellipse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3" name="Connecteur droit 32"/>
          <p:cNvCxnSpPr>
            <a:stCxn id="27" idx="6"/>
          </p:cNvCxnSpPr>
          <p:nvPr/>
        </p:nvCxnSpPr>
        <p:spPr>
          <a:xfrm>
            <a:off x="3813710" y="4474461"/>
            <a:ext cx="2117715" cy="680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H="1">
            <a:off x="7987058" y="4264235"/>
            <a:ext cx="1952934" cy="747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 rot="16200000">
            <a:off x="622866" y="4258109"/>
            <a:ext cx="1540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dirty="0" smtClean="0">
                <a:solidFill>
                  <a:schemeClr val="accent5">
                    <a:lumMod val="75000"/>
                  </a:schemeClr>
                </a:solidFill>
              </a:rPr>
              <a:t>La marque du bonapartisme</a:t>
            </a:r>
            <a:endParaRPr lang="fr-SN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99" name="Connecteur droit 98"/>
          <p:cNvCxnSpPr>
            <a:endCxn id="19" idx="4"/>
          </p:cNvCxnSpPr>
          <p:nvPr/>
        </p:nvCxnSpPr>
        <p:spPr>
          <a:xfrm flipH="1" flipV="1">
            <a:off x="7106492" y="4721893"/>
            <a:ext cx="53959" cy="289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10161192" y="1139637"/>
            <a:ext cx="1074204" cy="1972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/>
          <p:cNvCxnSpPr/>
          <p:nvPr/>
        </p:nvCxnSpPr>
        <p:spPr>
          <a:xfrm>
            <a:off x="8713685" y="1225022"/>
            <a:ext cx="919901" cy="1988807"/>
          </a:xfrm>
          <a:prstGeom prst="line">
            <a:avLst/>
          </a:prstGeom>
          <a:ln>
            <a:solidFill>
              <a:schemeClr val="accent4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ZoneTexte 71"/>
          <p:cNvSpPr txBox="1"/>
          <p:nvPr/>
        </p:nvSpPr>
        <p:spPr>
          <a:xfrm>
            <a:off x="3672581" y="523757"/>
            <a:ext cx="188077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FFC000"/>
                </a:solidFill>
              </a:rPr>
              <a:t>Guerre contre la Russie</a:t>
            </a:r>
          </a:p>
          <a:p>
            <a:pPr algn="ctr"/>
            <a:r>
              <a:rPr lang="fr-FR" sz="1200" dirty="0" smtClean="0">
                <a:solidFill>
                  <a:srgbClr val="FFC000"/>
                </a:solidFill>
              </a:rPr>
              <a:t>(G de Crimée)</a:t>
            </a:r>
          </a:p>
        </p:txBody>
      </p:sp>
      <p:cxnSp>
        <p:nvCxnSpPr>
          <p:cNvPr id="76" name="Connecteur droit 75"/>
          <p:cNvCxnSpPr/>
          <p:nvPr/>
        </p:nvCxnSpPr>
        <p:spPr>
          <a:xfrm>
            <a:off x="4349305" y="3216084"/>
            <a:ext cx="818749" cy="6494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5697162" y="557114"/>
            <a:ext cx="19345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FFC000"/>
                </a:solidFill>
              </a:rPr>
              <a:t>Guerre contre l’Autriche</a:t>
            </a:r>
          </a:p>
        </p:txBody>
      </p:sp>
      <p:cxnSp>
        <p:nvCxnSpPr>
          <p:cNvPr id="84" name="Connecteur droit avec flèche 83"/>
          <p:cNvCxnSpPr/>
          <p:nvPr/>
        </p:nvCxnSpPr>
        <p:spPr>
          <a:xfrm>
            <a:off x="3970671" y="284859"/>
            <a:ext cx="5750011" cy="10330"/>
          </a:xfrm>
          <a:prstGeom prst="straightConnector1">
            <a:avLst/>
          </a:prstGeom>
          <a:ln>
            <a:solidFill>
              <a:schemeClr val="accent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ZoneTexte 86"/>
          <p:cNvSpPr txBox="1"/>
          <p:nvPr/>
        </p:nvSpPr>
        <p:spPr>
          <a:xfrm>
            <a:off x="5697719" y="21894"/>
            <a:ext cx="26376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FFC000"/>
                </a:solidFill>
              </a:rPr>
              <a:t>Expansion coloniale (ex : Dakar, </a:t>
            </a:r>
            <a:r>
              <a:rPr lang="fr-FR" sz="1200" dirty="0" err="1" smtClean="0">
                <a:solidFill>
                  <a:srgbClr val="FFC000"/>
                </a:solidFill>
              </a:rPr>
              <a:t>Saïgon</a:t>
            </a:r>
            <a:r>
              <a:rPr lang="fr-FR" sz="1200" dirty="0" smtClean="0">
                <a:solidFill>
                  <a:srgbClr val="FFC000"/>
                </a:solidFill>
              </a:rPr>
              <a:t>)</a:t>
            </a:r>
            <a:endParaRPr lang="fr-FR" sz="1200" dirty="0">
              <a:solidFill>
                <a:srgbClr val="FFC000"/>
              </a:solidFill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8289145" y="540251"/>
            <a:ext cx="11996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FFC000"/>
                </a:solidFill>
              </a:rPr>
              <a:t>Echec de l’expédition au Mexique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9646889" y="616417"/>
            <a:ext cx="1199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FFC000"/>
                </a:solidFill>
              </a:rPr>
              <a:t>Guerre franco prussienne</a:t>
            </a:r>
          </a:p>
        </p:txBody>
      </p:sp>
      <p:sp>
        <p:nvSpPr>
          <p:cNvPr id="9" name="ZoneTexte 8"/>
          <p:cNvSpPr txBox="1"/>
          <p:nvPr/>
        </p:nvSpPr>
        <p:spPr>
          <a:xfrm rot="16200000">
            <a:off x="722053" y="316292"/>
            <a:ext cx="1278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dirty="0" smtClean="0">
                <a:solidFill>
                  <a:srgbClr val="FFC000"/>
                </a:solidFill>
              </a:rPr>
              <a:t>Politique extérieure</a:t>
            </a:r>
            <a:endParaRPr lang="fr-SN" dirty="0">
              <a:solidFill>
                <a:srgbClr val="FFC000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3451687" y="433141"/>
            <a:ext cx="4185972" cy="649230"/>
          </a:xfrm>
          <a:prstGeom prst="ellipse">
            <a:avLst/>
          </a:prstGeom>
          <a:noFill/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8" name="ZoneTexte 17"/>
          <p:cNvSpPr txBox="1"/>
          <p:nvPr/>
        </p:nvSpPr>
        <p:spPr>
          <a:xfrm>
            <a:off x="2764467" y="280509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SN" sz="1400" dirty="0" smtClean="0">
                <a:solidFill>
                  <a:srgbClr val="FFC000"/>
                </a:solidFill>
              </a:rPr>
              <a:t>Succès</a:t>
            </a:r>
            <a:endParaRPr lang="fr-SN" sz="1400" dirty="0">
              <a:solidFill>
                <a:srgbClr val="FFC000"/>
              </a:solidFill>
            </a:endParaRPr>
          </a:p>
        </p:txBody>
      </p:sp>
      <p:cxnSp>
        <p:nvCxnSpPr>
          <p:cNvPr id="21" name="Connecteur droit 20"/>
          <p:cNvCxnSpPr/>
          <p:nvPr/>
        </p:nvCxnSpPr>
        <p:spPr>
          <a:xfrm>
            <a:off x="3377736" y="506900"/>
            <a:ext cx="273646" cy="1254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Ellipse 101"/>
          <p:cNvSpPr/>
          <p:nvPr/>
        </p:nvSpPr>
        <p:spPr>
          <a:xfrm>
            <a:off x="7795191" y="404345"/>
            <a:ext cx="3410949" cy="981184"/>
          </a:xfrm>
          <a:prstGeom prst="ellipse">
            <a:avLst/>
          </a:prstGeom>
          <a:noFill/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03" name="ZoneTexte 102"/>
          <p:cNvSpPr txBox="1"/>
          <p:nvPr/>
        </p:nvSpPr>
        <p:spPr>
          <a:xfrm>
            <a:off x="11115090" y="304136"/>
            <a:ext cx="704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SN" sz="1400" dirty="0" smtClean="0">
                <a:solidFill>
                  <a:srgbClr val="FFC000"/>
                </a:solidFill>
              </a:rPr>
              <a:t>Fiascos</a:t>
            </a:r>
            <a:endParaRPr lang="fr-SN" sz="1400" dirty="0">
              <a:solidFill>
                <a:srgbClr val="FFC000"/>
              </a:solidFill>
            </a:endParaRPr>
          </a:p>
        </p:txBody>
      </p:sp>
      <p:cxnSp>
        <p:nvCxnSpPr>
          <p:cNvPr id="105" name="Connecteur droit 104"/>
          <p:cNvCxnSpPr>
            <a:stCxn id="103" idx="1"/>
            <a:endCxn id="102" idx="7"/>
          </p:cNvCxnSpPr>
          <p:nvPr/>
        </p:nvCxnSpPr>
        <p:spPr>
          <a:xfrm flipH="1">
            <a:off x="10706618" y="458025"/>
            <a:ext cx="408472" cy="90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ZoneTexte 100"/>
          <p:cNvSpPr txBox="1"/>
          <p:nvPr/>
        </p:nvSpPr>
        <p:spPr>
          <a:xfrm rot="16200000">
            <a:off x="580095" y="5774569"/>
            <a:ext cx="1593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dirty="0" smtClean="0">
                <a:solidFill>
                  <a:srgbClr val="00B050"/>
                </a:solidFill>
              </a:rPr>
              <a:t>Modernisation et prospérité</a:t>
            </a:r>
            <a:endParaRPr lang="fr-SN" dirty="0">
              <a:solidFill>
                <a:srgbClr val="00B050"/>
              </a:solidFill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2346538" y="5768633"/>
            <a:ext cx="16142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sz="1400" dirty="0" smtClean="0">
                <a:solidFill>
                  <a:srgbClr val="00B050"/>
                </a:solidFill>
              </a:rPr>
              <a:t>Ouverture du 1</a:t>
            </a:r>
            <a:r>
              <a:rPr lang="fr-SN" sz="1400" baseline="30000" dirty="0" smtClean="0">
                <a:solidFill>
                  <a:srgbClr val="00B050"/>
                </a:solidFill>
              </a:rPr>
              <a:t>er</a:t>
            </a:r>
            <a:r>
              <a:rPr lang="fr-SN" sz="1400" dirty="0" smtClean="0">
                <a:solidFill>
                  <a:srgbClr val="00B050"/>
                </a:solidFill>
              </a:rPr>
              <a:t> Grand Magasin </a:t>
            </a:r>
          </a:p>
          <a:p>
            <a:pPr algn="ctr"/>
            <a:r>
              <a:rPr lang="fr-SN" sz="1400" dirty="0" smtClean="0">
                <a:solidFill>
                  <a:srgbClr val="00B050"/>
                </a:solidFill>
              </a:rPr>
              <a:t>« Bon Marché »</a:t>
            </a:r>
            <a:endParaRPr lang="fr-SN" sz="1400" dirty="0">
              <a:solidFill>
                <a:srgbClr val="00B050"/>
              </a:solidFill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7441507" y="5776679"/>
            <a:ext cx="1614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sz="1400" dirty="0" smtClean="0">
                <a:solidFill>
                  <a:srgbClr val="00B050"/>
                </a:solidFill>
              </a:rPr>
              <a:t>Traité de libre échange avec le RU</a:t>
            </a:r>
            <a:endParaRPr lang="fr-SN" sz="1400" dirty="0">
              <a:solidFill>
                <a:srgbClr val="00B05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4814594" y="5669111"/>
            <a:ext cx="1614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sz="1400" dirty="0" smtClean="0">
                <a:solidFill>
                  <a:srgbClr val="00B050"/>
                </a:solidFill>
              </a:rPr>
              <a:t>Expositions Universelles</a:t>
            </a:r>
            <a:endParaRPr lang="fr-SN" sz="1400" dirty="0">
              <a:solidFill>
                <a:srgbClr val="00B050"/>
              </a:solidFill>
            </a:endParaRPr>
          </a:p>
        </p:txBody>
      </p:sp>
      <p:cxnSp>
        <p:nvCxnSpPr>
          <p:cNvPr id="42" name="Connecteur droit avec flèche 41"/>
          <p:cNvCxnSpPr/>
          <p:nvPr/>
        </p:nvCxnSpPr>
        <p:spPr>
          <a:xfrm flipV="1">
            <a:off x="4094206" y="6384624"/>
            <a:ext cx="6919783" cy="35382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5799625" y="6396063"/>
            <a:ext cx="3680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sz="1400" dirty="0" smtClean="0">
                <a:solidFill>
                  <a:srgbClr val="00B050"/>
                </a:solidFill>
              </a:rPr>
              <a:t>Paris haussmannien</a:t>
            </a:r>
            <a:endParaRPr lang="fr-SN" sz="1400" dirty="0">
              <a:solidFill>
                <a:srgbClr val="00B050"/>
              </a:solidFill>
            </a:endParaRPr>
          </a:p>
        </p:txBody>
      </p:sp>
      <p:grpSp>
        <p:nvGrpSpPr>
          <p:cNvPr id="23" name="Groupe 22"/>
          <p:cNvGrpSpPr/>
          <p:nvPr/>
        </p:nvGrpSpPr>
        <p:grpSpPr>
          <a:xfrm>
            <a:off x="1057831" y="1470869"/>
            <a:ext cx="10727311" cy="1663234"/>
            <a:chOff x="36339" y="1416108"/>
            <a:chExt cx="10727311" cy="1663234"/>
          </a:xfrm>
        </p:grpSpPr>
        <p:sp>
          <p:nvSpPr>
            <p:cNvPr id="49" name="Rectangle 48"/>
            <p:cNvSpPr/>
            <p:nvPr/>
          </p:nvSpPr>
          <p:spPr>
            <a:xfrm>
              <a:off x="36339" y="1416108"/>
              <a:ext cx="10727311" cy="155829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SN"/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7702903" y="2357932"/>
              <a:ext cx="1818383" cy="4616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>
                  <a:solidFill>
                    <a:srgbClr val="FF0000"/>
                  </a:solidFill>
                </a:rPr>
                <a:t>Elections des députés : </a:t>
              </a:r>
            </a:p>
            <a:p>
              <a:pPr algn="ctr"/>
              <a:r>
                <a:rPr lang="fr-FR" sz="1200" b="1" dirty="0" smtClean="0">
                  <a:solidFill>
                    <a:srgbClr val="FF0000"/>
                  </a:solidFill>
                </a:rPr>
                <a:t>la montée de l’opposition</a:t>
              </a:r>
            </a:p>
          </p:txBody>
        </p:sp>
        <p:sp>
          <p:nvSpPr>
            <p:cNvPr id="44" name="Double flèche horizontale 43"/>
            <p:cNvSpPr/>
            <p:nvPr/>
          </p:nvSpPr>
          <p:spPr>
            <a:xfrm>
              <a:off x="2369967" y="1985810"/>
              <a:ext cx="3352800" cy="321276"/>
            </a:xfrm>
            <a:prstGeom prst="leftRightArrow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0000"/>
                </a:solidFill>
              </a:endParaRPr>
            </a:p>
          </p:txBody>
        </p:sp>
        <p:sp>
          <p:nvSpPr>
            <p:cNvPr id="45" name="Double flèche horizontale 44"/>
            <p:cNvSpPr/>
            <p:nvPr/>
          </p:nvSpPr>
          <p:spPr>
            <a:xfrm>
              <a:off x="5809433" y="1993145"/>
              <a:ext cx="4535851" cy="321276"/>
            </a:xfrm>
            <a:prstGeom prst="leftRightArrow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0000"/>
                </a:solidFill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2581062" y="1487202"/>
              <a:ext cx="2930609" cy="47705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FF0000"/>
                  </a:solidFill>
                </a:rPr>
                <a:t>Empire autoritaire</a:t>
              </a:r>
            </a:p>
            <a:p>
              <a:pPr algn="ctr"/>
              <a:r>
                <a:rPr lang="fr-FR" sz="1100" dirty="0" smtClean="0">
                  <a:solidFill>
                    <a:srgbClr val="FF0000"/>
                  </a:solidFill>
                </a:rPr>
                <a:t>(Presse contrôlée, Parlement dénué de pouvoir)</a:t>
              </a: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6191229" y="1507576"/>
              <a:ext cx="3525325" cy="47705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FF0000"/>
                  </a:solidFill>
                </a:rPr>
                <a:t>Empire libéral</a:t>
              </a:r>
            </a:p>
            <a:p>
              <a:pPr algn="ctr"/>
              <a:r>
                <a:rPr lang="fr-FR" sz="1100" dirty="0" smtClean="0">
                  <a:solidFill>
                    <a:srgbClr val="FF0000"/>
                  </a:solidFill>
                </a:rPr>
                <a:t>(Desserrement de la censure, libéralisation parlementaire)</a:t>
              </a: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4055431" y="2449664"/>
              <a:ext cx="1601657" cy="46166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 smtClean="0">
                  <a:solidFill>
                    <a:srgbClr val="FF0000"/>
                  </a:solidFill>
                </a:rPr>
                <a:t>Attentat d’Orsini et </a:t>
              </a:r>
            </a:p>
            <a:p>
              <a:pPr algn="ctr"/>
              <a:r>
                <a:rPr lang="fr-FR" sz="1200" b="1" dirty="0" smtClean="0">
                  <a:solidFill>
                    <a:srgbClr val="FF0000"/>
                  </a:solidFill>
                </a:rPr>
                <a:t>Loi de Sûreté générale</a:t>
              </a:r>
            </a:p>
          </p:txBody>
        </p:sp>
        <p:cxnSp>
          <p:nvCxnSpPr>
            <p:cNvPr id="66" name="Connecteur droit 65"/>
            <p:cNvCxnSpPr/>
            <p:nvPr/>
          </p:nvCxnSpPr>
          <p:spPr>
            <a:xfrm flipH="1">
              <a:off x="7370151" y="2819597"/>
              <a:ext cx="410441" cy="2385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/>
            <p:nvPr/>
          </p:nvCxnSpPr>
          <p:spPr>
            <a:xfrm>
              <a:off x="9386158" y="2819597"/>
              <a:ext cx="545935" cy="25974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ZoneTexte 68"/>
            <p:cNvSpPr txBox="1"/>
            <p:nvPr/>
          </p:nvSpPr>
          <p:spPr>
            <a:xfrm>
              <a:off x="6217766" y="2458368"/>
              <a:ext cx="1091004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 smtClean="0">
                  <a:solidFill>
                    <a:srgbClr val="FF0000"/>
                  </a:solidFill>
                </a:rPr>
                <a:t>Droit de grève</a:t>
              </a:r>
            </a:p>
          </p:txBody>
        </p:sp>
        <p:cxnSp>
          <p:nvCxnSpPr>
            <p:cNvPr id="71" name="Connecteur droit 70"/>
            <p:cNvCxnSpPr/>
            <p:nvPr/>
          </p:nvCxnSpPr>
          <p:spPr>
            <a:xfrm>
              <a:off x="7101016" y="2725952"/>
              <a:ext cx="679576" cy="35220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ZoneTexte 42"/>
            <p:cNvSpPr txBox="1"/>
            <p:nvPr/>
          </p:nvSpPr>
          <p:spPr>
            <a:xfrm rot="16200000">
              <a:off x="-213913" y="1894223"/>
              <a:ext cx="127891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SN" dirty="0" smtClean="0">
                  <a:solidFill>
                    <a:srgbClr val="FF0000"/>
                  </a:solidFill>
                </a:rPr>
                <a:t>Politique intérieure</a:t>
              </a:r>
              <a:endParaRPr lang="fr-SN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716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342" y="3055595"/>
            <a:ext cx="9448800" cy="542925"/>
          </a:xfrm>
          <a:prstGeom prst="rect">
            <a:avLst/>
          </a:prstGeom>
        </p:spPr>
      </p:pic>
      <p:sp>
        <p:nvSpPr>
          <p:cNvPr id="125" name="Rectangle 124"/>
          <p:cNvSpPr/>
          <p:nvPr/>
        </p:nvSpPr>
        <p:spPr>
          <a:xfrm>
            <a:off x="1069714" y="5382592"/>
            <a:ext cx="10679089" cy="143028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51" name="Rectangle 50"/>
          <p:cNvSpPr/>
          <p:nvPr/>
        </p:nvSpPr>
        <p:spPr>
          <a:xfrm>
            <a:off x="1057831" y="3694879"/>
            <a:ext cx="10727311" cy="16564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0" name="Rectangle 9"/>
          <p:cNvSpPr/>
          <p:nvPr/>
        </p:nvSpPr>
        <p:spPr>
          <a:xfrm>
            <a:off x="1049626" y="54200"/>
            <a:ext cx="10727311" cy="1394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 dirty="0"/>
          </a:p>
        </p:txBody>
      </p:sp>
      <p:cxnSp>
        <p:nvCxnSpPr>
          <p:cNvPr id="35" name="Connecteur droit 34"/>
          <p:cNvCxnSpPr>
            <a:stCxn id="19" idx="4"/>
            <a:endCxn id="12" idx="0"/>
          </p:cNvCxnSpPr>
          <p:nvPr/>
        </p:nvCxnSpPr>
        <p:spPr>
          <a:xfrm flipH="1">
            <a:off x="7089458" y="4721893"/>
            <a:ext cx="17034" cy="289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3330986" y="3540896"/>
            <a:ext cx="370943" cy="487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5930305" y="5011275"/>
            <a:ext cx="2318306" cy="30777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5" name="Connecteur droit 14"/>
          <p:cNvCxnSpPr>
            <a:stCxn id="19" idx="0"/>
            <a:endCxn id="2" idx="2"/>
          </p:cNvCxnSpPr>
          <p:nvPr/>
        </p:nvCxnSpPr>
        <p:spPr>
          <a:xfrm flipH="1" flipV="1">
            <a:off x="7060742" y="3598520"/>
            <a:ext cx="45750" cy="3081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11191583" y="3435360"/>
            <a:ext cx="175193" cy="559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6177874" y="3906691"/>
            <a:ext cx="1857235" cy="815202"/>
          </a:xfrm>
          <a:prstGeom prst="ellipse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9905924" y="3967992"/>
            <a:ext cx="1857235" cy="815202"/>
          </a:xfrm>
          <a:prstGeom prst="ellipse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 rot="591016">
            <a:off x="1829970" y="3774173"/>
            <a:ext cx="1998471" cy="1058690"/>
          </a:xfrm>
          <a:prstGeom prst="ellipse">
            <a:avLst/>
          </a:prstGeom>
          <a:noFill/>
          <a:ln w="6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3" name="Connecteur droit 32"/>
          <p:cNvCxnSpPr>
            <a:stCxn id="27" idx="6"/>
          </p:cNvCxnSpPr>
          <p:nvPr/>
        </p:nvCxnSpPr>
        <p:spPr>
          <a:xfrm>
            <a:off x="3813710" y="4474461"/>
            <a:ext cx="2117715" cy="680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H="1">
            <a:off x="7987058" y="4264235"/>
            <a:ext cx="1952934" cy="747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 rot="16200000">
            <a:off x="622866" y="4258109"/>
            <a:ext cx="1540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dirty="0" smtClean="0">
                <a:solidFill>
                  <a:schemeClr val="accent5">
                    <a:lumMod val="75000"/>
                  </a:schemeClr>
                </a:solidFill>
              </a:rPr>
              <a:t>La marque du bonapartisme</a:t>
            </a:r>
            <a:endParaRPr lang="fr-SN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84" name="Connecteur droit avec flèche 83"/>
          <p:cNvCxnSpPr/>
          <p:nvPr/>
        </p:nvCxnSpPr>
        <p:spPr>
          <a:xfrm>
            <a:off x="3970671" y="284859"/>
            <a:ext cx="5750011" cy="10330"/>
          </a:xfrm>
          <a:prstGeom prst="straightConnector1">
            <a:avLst/>
          </a:prstGeom>
          <a:ln>
            <a:solidFill>
              <a:schemeClr val="accent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 rot="16200000">
            <a:off x="722053" y="316292"/>
            <a:ext cx="1278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dirty="0" smtClean="0">
                <a:solidFill>
                  <a:srgbClr val="FFC000"/>
                </a:solidFill>
              </a:rPr>
              <a:t>Politique extérieure</a:t>
            </a:r>
            <a:endParaRPr lang="fr-SN" dirty="0">
              <a:solidFill>
                <a:srgbClr val="FFC000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3451687" y="433141"/>
            <a:ext cx="4185972" cy="649230"/>
          </a:xfrm>
          <a:prstGeom prst="ellipse">
            <a:avLst/>
          </a:prstGeom>
          <a:noFill/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02" name="Ellipse 101"/>
          <p:cNvSpPr/>
          <p:nvPr/>
        </p:nvSpPr>
        <p:spPr>
          <a:xfrm>
            <a:off x="7795191" y="404345"/>
            <a:ext cx="3410949" cy="981184"/>
          </a:xfrm>
          <a:prstGeom prst="ellipse">
            <a:avLst/>
          </a:prstGeom>
          <a:noFill/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101" name="ZoneTexte 100"/>
          <p:cNvSpPr txBox="1"/>
          <p:nvPr/>
        </p:nvSpPr>
        <p:spPr>
          <a:xfrm rot="16200000">
            <a:off x="580095" y="5774569"/>
            <a:ext cx="1593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SN" dirty="0" smtClean="0">
                <a:solidFill>
                  <a:srgbClr val="00B050"/>
                </a:solidFill>
              </a:rPr>
              <a:t>Modernisation et prospérité</a:t>
            </a:r>
            <a:endParaRPr lang="fr-SN" dirty="0">
              <a:solidFill>
                <a:srgbClr val="00B050"/>
              </a:solidFill>
            </a:endParaRPr>
          </a:p>
        </p:txBody>
      </p:sp>
      <p:cxnSp>
        <p:nvCxnSpPr>
          <p:cNvPr id="42" name="Connecteur droit avec flèche 41"/>
          <p:cNvCxnSpPr/>
          <p:nvPr/>
        </p:nvCxnSpPr>
        <p:spPr>
          <a:xfrm flipV="1">
            <a:off x="4094206" y="6384624"/>
            <a:ext cx="6919783" cy="35382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057831" y="1470869"/>
            <a:ext cx="10727311" cy="155829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SN"/>
          </a:p>
        </p:txBody>
      </p:sp>
      <p:sp>
        <p:nvSpPr>
          <p:cNvPr id="38" name="ZoneTexte 37"/>
          <p:cNvSpPr txBox="1"/>
          <p:nvPr/>
        </p:nvSpPr>
        <p:spPr>
          <a:xfrm>
            <a:off x="8677238" y="2412693"/>
            <a:ext cx="1912703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FF0000"/>
                </a:solidFill>
              </a:rPr>
              <a:t>                                                 </a:t>
            </a:r>
          </a:p>
          <a:p>
            <a:pPr algn="ctr"/>
            <a:endParaRPr lang="fr-FR" sz="1200" b="1" dirty="0" smtClean="0">
              <a:solidFill>
                <a:srgbClr val="FF0000"/>
              </a:solidFill>
            </a:endParaRPr>
          </a:p>
        </p:txBody>
      </p:sp>
      <p:sp>
        <p:nvSpPr>
          <p:cNvPr id="44" name="Double flèche horizontale 43"/>
          <p:cNvSpPr/>
          <p:nvPr/>
        </p:nvSpPr>
        <p:spPr>
          <a:xfrm>
            <a:off x="3391459" y="2040571"/>
            <a:ext cx="3352800" cy="321276"/>
          </a:xfrm>
          <a:prstGeom prst="leftRightArrow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45" name="Double flèche horizontale 44"/>
          <p:cNvSpPr/>
          <p:nvPr/>
        </p:nvSpPr>
        <p:spPr>
          <a:xfrm>
            <a:off x="6830925" y="2047906"/>
            <a:ext cx="4535851" cy="321276"/>
          </a:xfrm>
          <a:prstGeom prst="leftRightArrow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3709159" y="1541963"/>
            <a:ext cx="2717411" cy="4308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100" dirty="0" smtClean="0">
                <a:solidFill>
                  <a:srgbClr val="FF0000"/>
                </a:solidFill>
              </a:rPr>
              <a:t>                                                                               </a:t>
            </a:r>
          </a:p>
          <a:p>
            <a:pPr algn="ctr"/>
            <a:endParaRPr lang="fr-FR" sz="1100" dirty="0" smtClean="0">
              <a:solidFill>
                <a:srgbClr val="FF000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7472414" y="1562337"/>
            <a:ext cx="3005951" cy="4308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100" dirty="0" smtClean="0">
                <a:solidFill>
                  <a:srgbClr val="FF0000"/>
                </a:solidFill>
              </a:rPr>
              <a:t>                                                                                        </a:t>
            </a:r>
          </a:p>
          <a:p>
            <a:pPr algn="ctr"/>
            <a:endParaRPr lang="fr-FR" sz="1100" dirty="0" smtClean="0">
              <a:solidFill>
                <a:srgbClr val="FF000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5150632" y="2504425"/>
            <a:ext cx="145424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FF0000"/>
                </a:solidFill>
              </a:rPr>
              <a:t>                                    </a:t>
            </a:r>
          </a:p>
          <a:p>
            <a:pPr algn="ctr"/>
            <a:endParaRPr lang="fr-FR" sz="1200" b="1" dirty="0" smtClean="0">
              <a:solidFill>
                <a:srgbClr val="FF0000"/>
              </a:solidFill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7251603" y="2513129"/>
            <a:ext cx="106631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FF0000"/>
                </a:solidFill>
              </a:rPr>
              <a:t>                         </a:t>
            </a:r>
            <a:endParaRPr lang="fr-FR" sz="1200" b="1" dirty="0" smtClean="0">
              <a:solidFill>
                <a:srgbClr val="FF000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 rot="16200000">
            <a:off x="807579" y="1948984"/>
            <a:ext cx="127891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SN" dirty="0" smtClean="0">
                <a:solidFill>
                  <a:srgbClr val="FF0000"/>
                </a:solidFill>
              </a:rPr>
              <a:t>Politique intérieure</a:t>
            </a:r>
            <a:endParaRPr lang="fr-S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5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266</Words>
  <Application>Microsoft Office PowerPoint</Application>
  <PresentationFormat>Grand écran</PresentationFormat>
  <Paragraphs>76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Chronologie du IInd Empire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LAMOTTE ALAIN</dc:creator>
  <cp:lastModifiedBy>LAMOTTE ALAIN</cp:lastModifiedBy>
  <cp:revision>19</cp:revision>
  <dcterms:created xsi:type="dcterms:W3CDTF">2020-01-14T08:11:01Z</dcterms:created>
  <dcterms:modified xsi:type="dcterms:W3CDTF">2020-01-14T12:32:16Z</dcterms:modified>
</cp:coreProperties>
</file>