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57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3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1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75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81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83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51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71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59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16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F465-FC83-4A20-AA71-F4EEBDAEE7D8}" type="datetimeFigureOut">
              <a:rPr lang="fr-FR" smtClean="0"/>
              <a:t>28/01/2020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D8A2-EA41-4221-AA82-1A503E8065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41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0000" y="617162"/>
            <a:ext cx="2133600" cy="997454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738690" y="1173891"/>
            <a:ext cx="510746" cy="881449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168346" y="2478878"/>
            <a:ext cx="3114603" cy="188614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47784" y="387178"/>
            <a:ext cx="4094205" cy="363288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47286" y="123911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91436" y="73316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19086" y="34262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216484" y="22489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30897" y="3426229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1924" y="452883"/>
            <a:ext cx="3989237" cy="199375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421925" y="2478877"/>
            <a:ext cx="1663784" cy="1475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487248" y="3500370"/>
            <a:ext cx="821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7030A0"/>
                </a:solidFill>
              </a:rPr>
              <a:t>AUTRICHE</a:t>
            </a:r>
            <a:endParaRPr lang="fr-FR" sz="1200" dirty="0">
              <a:solidFill>
                <a:srgbClr val="7030A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373827" y="1169097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C000"/>
                </a:solidFill>
              </a:rPr>
              <a:t>PRUSSE</a:t>
            </a:r>
            <a:endParaRPr lang="fr-FR" sz="1200" dirty="0">
              <a:solidFill>
                <a:srgbClr val="FFC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3957465" y="1211475"/>
            <a:ext cx="416827" cy="2764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3099434" y="1462216"/>
            <a:ext cx="326902" cy="18463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585026" y="962119"/>
            <a:ext cx="592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Berlin</a:t>
            </a:r>
            <a:endParaRPr lang="fr-FR" sz="12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2994063" y="454526"/>
            <a:ext cx="868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Hambourg</a:t>
            </a:r>
            <a:endParaRPr lang="fr-FR" sz="12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3310501" y="2100547"/>
            <a:ext cx="766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Francfort</a:t>
            </a:r>
            <a:endParaRPr lang="fr-FR" sz="1200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262885" y="3267031"/>
            <a:ext cx="694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Munich</a:t>
            </a:r>
            <a:endParaRPr lang="fr-FR" sz="12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4767825" y="3128532"/>
            <a:ext cx="627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Vienne</a:t>
            </a:r>
            <a:endParaRPr lang="fr-FR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74730" y="5378682"/>
            <a:ext cx="374220" cy="19369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48574" y="5294868"/>
            <a:ext cx="1104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germanique</a:t>
            </a:r>
            <a:endParaRPr lang="fr-FR" sz="1200" dirty="0"/>
          </a:p>
        </p:txBody>
      </p:sp>
      <p:sp>
        <p:nvSpPr>
          <p:cNvPr id="30" name="Rectangle 29"/>
          <p:cNvSpPr/>
          <p:nvPr/>
        </p:nvSpPr>
        <p:spPr>
          <a:xfrm>
            <a:off x="1751498" y="5970446"/>
            <a:ext cx="374220" cy="199635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192517" y="5881130"/>
            <a:ext cx="1829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Nord, porteuse du projet d’une petite Allemagne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1759393" y="5266839"/>
            <a:ext cx="374220" cy="20868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0" y="4609460"/>
            <a:ext cx="158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 monde germanique issu du congrès de Vienne (1815)</a:t>
            </a:r>
            <a:endParaRPr lang="fr-FR" sz="1200" u="sng" dirty="0"/>
          </a:p>
        </p:txBody>
      </p:sp>
      <p:sp>
        <p:nvSpPr>
          <p:cNvPr id="34" name="ZoneTexte 33"/>
          <p:cNvSpPr txBox="1"/>
          <p:nvPr/>
        </p:nvSpPr>
        <p:spPr>
          <a:xfrm>
            <a:off x="1741335" y="4647760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Deux projets concurrents d’unité allemande</a:t>
            </a:r>
            <a:endParaRPr lang="fr-FR" sz="1200" u="sng" dirty="0"/>
          </a:p>
        </p:txBody>
      </p:sp>
      <p:sp>
        <p:nvSpPr>
          <p:cNvPr id="35" name="ZoneTexte 34"/>
          <p:cNvSpPr txBox="1"/>
          <p:nvPr/>
        </p:nvSpPr>
        <p:spPr>
          <a:xfrm>
            <a:off x="2170822" y="5194114"/>
            <a:ext cx="2090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Sud, porteuse du projet </a:t>
            </a:r>
            <a:r>
              <a:rPr lang="fr-FR" sz="1200" smtClean="0"/>
              <a:t>d’une grande </a:t>
            </a:r>
            <a:r>
              <a:rPr lang="fr-FR" sz="1200" dirty="0" smtClean="0"/>
              <a:t>Allemagne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4374292" y="4673338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1</a:t>
            </a:r>
            <a:r>
              <a:rPr lang="fr-FR" sz="1200" u="sng" baseline="30000" dirty="0" smtClean="0"/>
              <a:t>ère</a:t>
            </a:r>
            <a:r>
              <a:rPr lang="fr-FR" sz="1200" u="sng" dirty="0" smtClean="0"/>
              <a:t> étape du succès prussien</a:t>
            </a:r>
            <a:endParaRPr lang="fr-FR" sz="1200" u="sng" dirty="0"/>
          </a:p>
        </p:txBody>
      </p:sp>
      <p:sp>
        <p:nvSpPr>
          <p:cNvPr id="2" name="Explosion 1 1"/>
          <p:cNvSpPr/>
          <p:nvPr/>
        </p:nvSpPr>
        <p:spPr>
          <a:xfrm>
            <a:off x="5618205" y="261963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7" name="Explosion 1 36"/>
          <p:cNvSpPr/>
          <p:nvPr/>
        </p:nvSpPr>
        <p:spPr>
          <a:xfrm>
            <a:off x="4473145" y="527287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8" name="ZoneTexte 37"/>
          <p:cNvSpPr txBox="1"/>
          <p:nvPr/>
        </p:nvSpPr>
        <p:spPr>
          <a:xfrm>
            <a:off x="5759917" y="2698208"/>
            <a:ext cx="75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smtClean="0">
                <a:solidFill>
                  <a:srgbClr val="FFC000"/>
                </a:solidFill>
              </a:rPr>
              <a:t>Sadowa, 1866</a:t>
            </a:r>
            <a:endParaRPr lang="fr-FR" sz="1200" i="1" u="sng" dirty="0">
              <a:solidFill>
                <a:srgbClr val="FFC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786953" y="5145013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Bataille victorieuse de la Prusse sur l’Autriche</a:t>
            </a:r>
            <a:endParaRPr lang="fr-FR" sz="1200" dirty="0"/>
          </a:p>
        </p:txBody>
      </p:sp>
      <p:sp>
        <p:nvSpPr>
          <p:cNvPr id="40" name="Rectangle 39"/>
          <p:cNvSpPr/>
          <p:nvPr/>
        </p:nvSpPr>
        <p:spPr>
          <a:xfrm>
            <a:off x="4437620" y="5881130"/>
            <a:ext cx="287129" cy="1712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4810052" y="5724501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de l’Allemagne du Nord, 1866</a:t>
            </a:r>
            <a:endParaRPr lang="fr-FR" sz="12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030995" y="4649422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L’achèvement de l’unité allemande</a:t>
            </a:r>
            <a:endParaRPr lang="fr-FR" sz="1200" u="sng" dirty="0"/>
          </a:p>
        </p:txBody>
      </p:sp>
      <p:sp>
        <p:nvSpPr>
          <p:cNvPr id="43" name="Rectangle 42"/>
          <p:cNvSpPr/>
          <p:nvPr/>
        </p:nvSpPr>
        <p:spPr>
          <a:xfrm>
            <a:off x="7018974" y="5193458"/>
            <a:ext cx="390930" cy="230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409904" y="5087244"/>
            <a:ext cx="1581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Le ralliement des Etats du Sud lors de la guerre franco prussienne de 1870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1902940" y="2512540"/>
            <a:ext cx="339969" cy="420130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5" name="Rectangle 44"/>
          <p:cNvSpPr/>
          <p:nvPr/>
        </p:nvSpPr>
        <p:spPr>
          <a:xfrm>
            <a:off x="7020342" y="6004675"/>
            <a:ext cx="418287" cy="171267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6" name="ZoneTexte 45"/>
          <p:cNvSpPr txBox="1"/>
          <p:nvPr/>
        </p:nvSpPr>
        <p:spPr>
          <a:xfrm>
            <a:off x="7449282" y="5878716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Annexion aux dépens de la France</a:t>
            </a:r>
            <a:endParaRPr lang="fr-FR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580965" y="2882874"/>
            <a:ext cx="909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accent1">
                    <a:lumMod val="75000"/>
                  </a:schemeClr>
                </a:solidFill>
              </a:rPr>
              <a:t>Alsace M</a:t>
            </a:r>
            <a:endParaRPr lang="fr-SN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00511" y="2286000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ZoneTexte 25"/>
          <p:cNvSpPr txBox="1"/>
          <p:nvPr/>
        </p:nvSpPr>
        <p:spPr>
          <a:xfrm>
            <a:off x="389588" y="2030234"/>
            <a:ext cx="76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200" i="1" dirty="0" smtClean="0">
                <a:solidFill>
                  <a:schemeClr val="accent5">
                    <a:lumMod val="75000"/>
                  </a:schemeClr>
                </a:solidFill>
              </a:rPr>
              <a:t>Versailles</a:t>
            </a:r>
            <a:endParaRPr lang="fr-SN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7135930" y="6564584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8" name="ZoneTexte 47"/>
          <p:cNvSpPr txBox="1"/>
          <p:nvPr/>
        </p:nvSpPr>
        <p:spPr>
          <a:xfrm>
            <a:off x="7409903" y="6396335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Proclamation du Reich allemand en 1871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367712" y="-55723"/>
            <a:ext cx="409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/>
              <a:t>La construction de l’unité allemande au XIXème siècle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3580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0000" y="617162"/>
            <a:ext cx="2133600" cy="997454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738690" y="1173891"/>
            <a:ext cx="510746" cy="881449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168346" y="2478878"/>
            <a:ext cx="3114603" cy="188614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47784" y="387178"/>
            <a:ext cx="4094205" cy="363288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47286" y="123911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91436" y="73316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19086" y="34262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216484" y="22489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30897" y="3426229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1924" y="452883"/>
            <a:ext cx="3989237" cy="199375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421925" y="2478877"/>
            <a:ext cx="1663784" cy="1475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487248" y="3500370"/>
            <a:ext cx="821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7030A0"/>
                </a:solidFill>
              </a:rPr>
              <a:t>AUTRICHE</a:t>
            </a:r>
            <a:endParaRPr lang="fr-FR" sz="1200" dirty="0">
              <a:solidFill>
                <a:srgbClr val="7030A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373827" y="1169097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C000"/>
                </a:solidFill>
              </a:rPr>
              <a:t>PRUSSE</a:t>
            </a:r>
            <a:endParaRPr lang="fr-FR" sz="1200" dirty="0">
              <a:solidFill>
                <a:srgbClr val="FFC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3957465" y="1211475"/>
            <a:ext cx="416827" cy="2764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3099434" y="1462216"/>
            <a:ext cx="326902" cy="18463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585026" y="962119"/>
            <a:ext cx="592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Berlin</a:t>
            </a:r>
            <a:endParaRPr lang="fr-FR" sz="12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2994063" y="454526"/>
            <a:ext cx="868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Hambourg</a:t>
            </a:r>
            <a:endParaRPr lang="fr-FR" sz="12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3310501" y="2100547"/>
            <a:ext cx="766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Francfort</a:t>
            </a:r>
            <a:endParaRPr lang="fr-FR" sz="1200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262885" y="3267031"/>
            <a:ext cx="694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Munich</a:t>
            </a:r>
            <a:endParaRPr lang="fr-FR" sz="12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4767825" y="3128532"/>
            <a:ext cx="627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Vienne</a:t>
            </a:r>
            <a:endParaRPr lang="fr-FR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74730" y="5378682"/>
            <a:ext cx="374220" cy="19369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48574" y="5294868"/>
            <a:ext cx="1104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germanique</a:t>
            </a:r>
            <a:endParaRPr lang="fr-FR" sz="1200" dirty="0"/>
          </a:p>
        </p:txBody>
      </p:sp>
      <p:sp>
        <p:nvSpPr>
          <p:cNvPr id="30" name="Rectangle 29"/>
          <p:cNvSpPr/>
          <p:nvPr/>
        </p:nvSpPr>
        <p:spPr>
          <a:xfrm>
            <a:off x="1809636" y="6057707"/>
            <a:ext cx="374220" cy="199635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242909" y="6032482"/>
            <a:ext cx="1829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Nord, porteuse du projet d’une petite Allemagne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1808107" y="5375845"/>
            <a:ext cx="374220" cy="20868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0" y="4609460"/>
            <a:ext cx="158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 monde germanique issu du congrès de Vienne (1815)</a:t>
            </a:r>
            <a:endParaRPr lang="fr-FR" sz="1200" u="sng" dirty="0"/>
          </a:p>
        </p:txBody>
      </p:sp>
      <p:sp>
        <p:nvSpPr>
          <p:cNvPr id="34" name="ZoneTexte 33"/>
          <p:cNvSpPr txBox="1"/>
          <p:nvPr/>
        </p:nvSpPr>
        <p:spPr>
          <a:xfrm>
            <a:off x="1741335" y="4647760"/>
            <a:ext cx="21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Deux puissances et deux projets concurrents d’unité allemande</a:t>
            </a:r>
            <a:endParaRPr lang="fr-FR" sz="1200" u="sng" dirty="0"/>
          </a:p>
        </p:txBody>
      </p:sp>
      <p:sp>
        <p:nvSpPr>
          <p:cNvPr id="35" name="ZoneTexte 34"/>
          <p:cNvSpPr txBox="1"/>
          <p:nvPr/>
        </p:nvSpPr>
        <p:spPr>
          <a:xfrm>
            <a:off x="2246475" y="5272872"/>
            <a:ext cx="2090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Sud, porteuse du projet </a:t>
            </a:r>
            <a:r>
              <a:rPr lang="fr-FR" sz="1200" smtClean="0"/>
              <a:t>d’une grande </a:t>
            </a:r>
            <a:r>
              <a:rPr lang="fr-FR" sz="1200" dirty="0" smtClean="0"/>
              <a:t>Allemagne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4374292" y="4673338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1</a:t>
            </a:r>
            <a:r>
              <a:rPr lang="fr-FR" sz="1200" u="sng" baseline="30000" dirty="0" smtClean="0"/>
              <a:t>ère</a:t>
            </a:r>
            <a:r>
              <a:rPr lang="fr-FR" sz="1200" u="sng" dirty="0" smtClean="0"/>
              <a:t> étape du succès prussien</a:t>
            </a:r>
            <a:endParaRPr lang="fr-FR" sz="1200" u="sng" dirty="0"/>
          </a:p>
        </p:txBody>
      </p:sp>
      <p:sp>
        <p:nvSpPr>
          <p:cNvPr id="2" name="Explosion 1 1"/>
          <p:cNvSpPr/>
          <p:nvPr/>
        </p:nvSpPr>
        <p:spPr>
          <a:xfrm>
            <a:off x="5618205" y="261963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7" name="Explosion 1 36"/>
          <p:cNvSpPr/>
          <p:nvPr/>
        </p:nvSpPr>
        <p:spPr>
          <a:xfrm>
            <a:off x="4473145" y="527287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8" name="ZoneTexte 37"/>
          <p:cNvSpPr txBox="1"/>
          <p:nvPr/>
        </p:nvSpPr>
        <p:spPr>
          <a:xfrm>
            <a:off x="5759917" y="2698208"/>
            <a:ext cx="75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smtClean="0">
                <a:solidFill>
                  <a:srgbClr val="FFC000"/>
                </a:solidFill>
              </a:rPr>
              <a:t>Sadowa, 1866</a:t>
            </a:r>
            <a:endParaRPr lang="fr-FR" sz="1200" i="1" u="sng" dirty="0">
              <a:solidFill>
                <a:srgbClr val="FFC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786953" y="5145013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Bataille victorieuse de la Prusse sur l’Autriche</a:t>
            </a:r>
            <a:endParaRPr lang="fr-FR" sz="1200" dirty="0"/>
          </a:p>
        </p:txBody>
      </p:sp>
      <p:sp>
        <p:nvSpPr>
          <p:cNvPr id="40" name="Rectangle 39"/>
          <p:cNvSpPr/>
          <p:nvPr/>
        </p:nvSpPr>
        <p:spPr>
          <a:xfrm>
            <a:off x="4437620" y="5881130"/>
            <a:ext cx="287129" cy="1712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4810052" y="5724501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de l’Allemagne du Nord, 1866</a:t>
            </a:r>
            <a:endParaRPr lang="fr-FR" sz="12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030995" y="4649422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L’achèvement de l’unité allemande</a:t>
            </a:r>
            <a:endParaRPr lang="fr-FR" sz="1200" u="sng" dirty="0"/>
          </a:p>
        </p:txBody>
      </p:sp>
      <p:sp>
        <p:nvSpPr>
          <p:cNvPr id="43" name="Rectangle 42"/>
          <p:cNvSpPr/>
          <p:nvPr/>
        </p:nvSpPr>
        <p:spPr>
          <a:xfrm>
            <a:off x="7018974" y="5193458"/>
            <a:ext cx="390930" cy="230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409904" y="5087244"/>
            <a:ext cx="1581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Le ralliement des Etats du Sud lors de la guerre franco prussienne de 1870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1902940" y="2512540"/>
            <a:ext cx="339969" cy="420130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5" name="Rectangle 44"/>
          <p:cNvSpPr/>
          <p:nvPr/>
        </p:nvSpPr>
        <p:spPr>
          <a:xfrm>
            <a:off x="7020342" y="6004675"/>
            <a:ext cx="353287" cy="181491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6" name="ZoneTexte 45"/>
          <p:cNvSpPr txBox="1"/>
          <p:nvPr/>
        </p:nvSpPr>
        <p:spPr>
          <a:xfrm>
            <a:off x="7449282" y="5878716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Annexion aux dépens de la France</a:t>
            </a:r>
            <a:endParaRPr lang="fr-FR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580965" y="2882874"/>
            <a:ext cx="909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accent1">
                    <a:lumMod val="75000"/>
                  </a:schemeClr>
                </a:solidFill>
              </a:rPr>
              <a:t>Alsace M</a:t>
            </a:r>
            <a:endParaRPr lang="fr-SN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00511" y="2286000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ZoneTexte 25"/>
          <p:cNvSpPr txBox="1"/>
          <p:nvPr/>
        </p:nvSpPr>
        <p:spPr>
          <a:xfrm>
            <a:off x="389588" y="2030234"/>
            <a:ext cx="76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200" i="1" dirty="0" smtClean="0">
                <a:solidFill>
                  <a:schemeClr val="accent5">
                    <a:lumMod val="75000"/>
                  </a:schemeClr>
                </a:solidFill>
              </a:rPr>
              <a:t>Versailles</a:t>
            </a:r>
            <a:endParaRPr lang="fr-SN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7135930" y="6564584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8" name="ZoneTexte 47"/>
          <p:cNvSpPr txBox="1"/>
          <p:nvPr/>
        </p:nvSpPr>
        <p:spPr>
          <a:xfrm>
            <a:off x="7409903" y="6396335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Proclamation du Reich allemand en 1871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367712" y="-55723"/>
            <a:ext cx="409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/>
              <a:t>La construction de l’unité allemande au XIXème siècle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8652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/>
      <p:bldP spid="35" grpId="0"/>
      <p:bldP spid="36" grpId="0"/>
      <p:bldP spid="2" grpId="0" animBg="1"/>
      <p:bldP spid="37" grpId="0" animBg="1"/>
      <p:bldP spid="38" grpId="0"/>
      <p:bldP spid="39" grpId="0"/>
      <p:bldP spid="40" grpId="0" animBg="1"/>
      <p:bldP spid="41" grpId="0"/>
      <p:bldP spid="42" grpId="0"/>
      <p:bldP spid="43" grpId="0" animBg="1"/>
      <p:bldP spid="44" grpId="0"/>
      <p:bldP spid="16" grpId="0" animBg="1"/>
      <p:bldP spid="45" grpId="0" animBg="1"/>
      <p:bldP spid="46" grpId="0"/>
      <p:bldP spid="18" grpId="0"/>
      <p:bldP spid="25" grpId="0" animBg="1"/>
      <p:bldP spid="26" grpId="0"/>
      <p:bldP spid="47" grpId="0" animBg="1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0000" y="617162"/>
            <a:ext cx="2133600" cy="997454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738690" y="1173891"/>
            <a:ext cx="510746" cy="881449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168346" y="2478878"/>
            <a:ext cx="3114603" cy="188614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47784" y="387178"/>
            <a:ext cx="4094205" cy="363288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47286" y="123911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91436" y="73316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19086" y="34262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216484" y="22489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30897" y="3426229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1924" y="452883"/>
            <a:ext cx="3989237" cy="199375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421925" y="2478877"/>
            <a:ext cx="1663784" cy="1475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487248" y="3500370"/>
            <a:ext cx="821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7030A0"/>
                </a:solidFill>
              </a:rPr>
              <a:t>AUTRICHE</a:t>
            </a:r>
            <a:endParaRPr lang="fr-FR" sz="1200" dirty="0">
              <a:solidFill>
                <a:srgbClr val="7030A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373827" y="1169097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C000"/>
                </a:solidFill>
              </a:rPr>
              <a:t>PRUSSE</a:t>
            </a:r>
            <a:endParaRPr lang="fr-FR" sz="1200" dirty="0">
              <a:solidFill>
                <a:srgbClr val="FFC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3957465" y="1211475"/>
            <a:ext cx="416827" cy="2764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3099434" y="1462216"/>
            <a:ext cx="326902" cy="18463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585026" y="962119"/>
            <a:ext cx="592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Berlin</a:t>
            </a:r>
            <a:endParaRPr lang="fr-FR" sz="12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2994063" y="454526"/>
            <a:ext cx="868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Hambourg</a:t>
            </a:r>
            <a:endParaRPr lang="fr-FR" sz="12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3310501" y="2100547"/>
            <a:ext cx="766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Francfort</a:t>
            </a:r>
            <a:endParaRPr lang="fr-FR" sz="1200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262885" y="3267031"/>
            <a:ext cx="694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Munich</a:t>
            </a:r>
            <a:endParaRPr lang="fr-FR" sz="12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4767825" y="3128532"/>
            <a:ext cx="627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Vienne</a:t>
            </a:r>
            <a:endParaRPr lang="fr-FR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74730" y="5378682"/>
            <a:ext cx="374220" cy="19369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48574" y="5294868"/>
            <a:ext cx="1104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germanique</a:t>
            </a:r>
            <a:endParaRPr lang="fr-FR" sz="1200" dirty="0"/>
          </a:p>
        </p:txBody>
      </p:sp>
      <p:sp>
        <p:nvSpPr>
          <p:cNvPr id="30" name="Rectangle 29"/>
          <p:cNvSpPr/>
          <p:nvPr/>
        </p:nvSpPr>
        <p:spPr>
          <a:xfrm>
            <a:off x="1809636" y="6057707"/>
            <a:ext cx="374220" cy="199635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242909" y="6032482"/>
            <a:ext cx="1829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Nord, porteuse du projet d’une petite Allemagne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1808107" y="5375845"/>
            <a:ext cx="374220" cy="20868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0" y="4609460"/>
            <a:ext cx="158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 monde germanique issu du congrès de Vienne (1815)</a:t>
            </a:r>
            <a:endParaRPr lang="fr-FR" sz="1200" u="sng" dirty="0"/>
          </a:p>
        </p:txBody>
      </p:sp>
      <p:sp>
        <p:nvSpPr>
          <p:cNvPr id="34" name="ZoneTexte 33"/>
          <p:cNvSpPr txBox="1"/>
          <p:nvPr/>
        </p:nvSpPr>
        <p:spPr>
          <a:xfrm>
            <a:off x="1741335" y="4647760"/>
            <a:ext cx="210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Deux puissances et deux projets concurrents d’unité allemande</a:t>
            </a:r>
            <a:endParaRPr lang="fr-FR" sz="1200" u="sng" dirty="0"/>
          </a:p>
        </p:txBody>
      </p:sp>
      <p:sp>
        <p:nvSpPr>
          <p:cNvPr id="35" name="ZoneTexte 34"/>
          <p:cNvSpPr txBox="1"/>
          <p:nvPr/>
        </p:nvSpPr>
        <p:spPr>
          <a:xfrm>
            <a:off x="2246475" y="5272872"/>
            <a:ext cx="2090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germanique du Sud, porteuse du projet </a:t>
            </a:r>
            <a:r>
              <a:rPr lang="fr-FR" sz="1200" smtClean="0"/>
              <a:t>d’une grande </a:t>
            </a:r>
            <a:r>
              <a:rPr lang="fr-FR" sz="1200" dirty="0" smtClean="0"/>
              <a:t>Allemagne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4374292" y="4673338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1</a:t>
            </a:r>
            <a:r>
              <a:rPr lang="fr-FR" sz="1200" u="sng" baseline="30000" dirty="0" smtClean="0"/>
              <a:t>ère</a:t>
            </a:r>
            <a:r>
              <a:rPr lang="fr-FR" sz="1200" u="sng" dirty="0" smtClean="0"/>
              <a:t> étape du succès prussien</a:t>
            </a:r>
            <a:endParaRPr lang="fr-FR" sz="1200" u="sng" dirty="0"/>
          </a:p>
        </p:txBody>
      </p:sp>
      <p:sp>
        <p:nvSpPr>
          <p:cNvPr id="2" name="Explosion 1 1"/>
          <p:cNvSpPr/>
          <p:nvPr/>
        </p:nvSpPr>
        <p:spPr>
          <a:xfrm>
            <a:off x="5618205" y="261963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7" name="Explosion 1 36"/>
          <p:cNvSpPr/>
          <p:nvPr/>
        </p:nvSpPr>
        <p:spPr>
          <a:xfrm>
            <a:off x="4473145" y="527287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8" name="ZoneTexte 37"/>
          <p:cNvSpPr txBox="1"/>
          <p:nvPr/>
        </p:nvSpPr>
        <p:spPr>
          <a:xfrm>
            <a:off x="5759917" y="2698208"/>
            <a:ext cx="75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smtClean="0">
                <a:solidFill>
                  <a:srgbClr val="FFC000"/>
                </a:solidFill>
              </a:rPr>
              <a:t>Sadowa, 1866</a:t>
            </a:r>
            <a:endParaRPr lang="fr-FR" sz="1200" i="1" u="sng" dirty="0">
              <a:solidFill>
                <a:srgbClr val="FFC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786953" y="5145013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Bataille victorieuse de la Prusse sur l’Autriche</a:t>
            </a:r>
            <a:endParaRPr lang="fr-FR" sz="1200" dirty="0"/>
          </a:p>
        </p:txBody>
      </p:sp>
      <p:sp>
        <p:nvSpPr>
          <p:cNvPr id="40" name="Rectangle 39"/>
          <p:cNvSpPr/>
          <p:nvPr/>
        </p:nvSpPr>
        <p:spPr>
          <a:xfrm>
            <a:off x="4437620" y="5881130"/>
            <a:ext cx="287129" cy="1712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4810052" y="5724501"/>
            <a:ext cx="209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Confédération de l’Allemagne du Nord, 1866</a:t>
            </a:r>
            <a:endParaRPr lang="fr-FR" sz="12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030995" y="4649422"/>
            <a:ext cx="180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L’achèvement de l’unité allemande</a:t>
            </a:r>
            <a:endParaRPr lang="fr-FR" sz="1200" u="sng" dirty="0"/>
          </a:p>
        </p:txBody>
      </p:sp>
      <p:sp>
        <p:nvSpPr>
          <p:cNvPr id="43" name="Rectangle 42"/>
          <p:cNvSpPr/>
          <p:nvPr/>
        </p:nvSpPr>
        <p:spPr>
          <a:xfrm>
            <a:off x="7018974" y="5193458"/>
            <a:ext cx="390930" cy="230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409904" y="5087244"/>
            <a:ext cx="1581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Le ralliement des Etats du Sud lors de la guerre franco prussienne de 1870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1902940" y="2512540"/>
            <a:ext cx="339969" cy="420130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5" name="Rectangle 44"/>
          <p:cNvSpPr/>
          <p:nvPr/>
        </p:nvSpPr>
        <p:spPr>
          <a:xfrm>
            <a:off x="7020342" y="6004675"/>
            <a:ext cx="353287" cy="181491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6" name="ZoneTexte 45"/>
          <p:cNvSpPr txBox="1"/>
          <p:nvPr/>
        </p:nvSpPr>
        <p:spPr>
          <a:xfrm>
            <a:off x="7449282" y="5878716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Annexion aux dépens de la France</a:t>
            </a:r>
            <a:endParaRPr lang="fr-FR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580965" y="2882874"/>
            <a:ext cx="909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sz="1200" i="1" dirty="0" smtClean="0">
                <a:solidFill>
                  <a:schemeClr val="accent1">
                    <a:lumMod val="75000"/>
                  </a:schemeClr>
                </a:solidFill>
              </a:rPr>
              <a:t>Alsace M</a:t>
            </a:r>
            <a:endParaRPr lang="fr-SN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00511" y="2286000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ZoneTexte 25"/>
          <p:cNvSpPr txBox="1"/>
          <p:nvPr/>
        </p:nvSpPr>
        <p:spPr>
          <a:xfrm>
            <a:off x="389588" y="2030234"/>
            <a:ext cx="76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200" i="1" dirty="0" smtClean="0">
                <a:solidFill>
                  <a:schemeClr val="accent5">
                    <a:lumMod val="75000"/>
                  </a:schemeClr>
                </a:solidFill>
              </a:rPr>
              <a:t>Versailles</a:t>
            </a:r>
            <a:endParaRPr lang="fr-SN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7135930" y="6564584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8" name="ZoneTexte 47"/>
          <p:cNvSpPr txBox="1"/>
          <p:nvPr/>
        </p:nvSpPr>
        <p:spPr>
          <a:xfrm>
            <a:off x="7409903" y="6396335"/>
            <a:ext cx="158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Proclamation du Reich allemand en 1871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367712" y="-55723"/>
            <a:ext cx="409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/>
              <a:t>La construction de l’unité allemande au XIXème siècle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382612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0000" y="617162"/>
            <a:ext cx="2133600" cy="997454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738690" y="1173891"/>
            <a:ext cx="510746" cy="881449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168346" y="2478878"/>
            <a:ext cx="3114603" cy="188614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47784" y="387178"/>
            <a:ext cx="4094205" cy="363288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47286" y="123911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91436" y="733168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19086" y="34262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216484" y="22489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30897" y="3426229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1924" y="452883"/>
            <a:ext cx="3989237" cy="199375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421925" y="2478877"/>
            <a:ext cx="1663784" cy="1475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3957465" y="1211475"/>
            <a:ext cx="416827" cy="2764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3099434" y="1462216"/>
            <a:ext cx="326902" cy="18463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4730" y="5378682"/>
            <a:ext cx="374220" cy="19369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809636" y="6057707"/>
            <a:ext cx="374220" cy="199635"/>
          </a:xfrm>
          <a:prstGeom prst="rect">
            <a:avLst/>
          </a:prstGeom>
          <a:pattFill prst="ltHorz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808107" y="5375845"/>
            <a:ext cx="374220" cy="20868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" name="Explosion 1 1"/>
          <p:cNvSpPr/>
          <p:nvPr/>
        </p:nvSpPr>
        <p:spPr>
          <a:xfrm>
            <a:off x="5618205" y="261963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7" name="Explosion 1 36"/>
          <p:cNvSpPr/>
          <p:nvPr/>
        </p:nvSpPr>
        <p:spPr>
          <a:xfrm>
            <a:off x="4473145" y="5272872"/>
            <a:ext cx="214184" cy="205946"/>
          </a:xfrm>
          <a:prstGeom prst="irregularSeal1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0" name="Rectangle 39"/>
          <p:cNvSpPr/>
          <p:nvPr/>
        </p:nvSpPr>
        <p:spPr>
          <a:xfrm>
            <a:off x="4437620" y="5881130"/>
            <a:ext cx="287129" cy="1712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7018974" y="5193458"/>
            <a:ext cx="390930" cy="230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7020342" y="6004675"/>
            <a:ext cx="353287" cy="181491"/>
          </a:xfrm>
          <a:prstGeom prst="rect">
            <a:avLst/>
          </a:prstGeom>
          <a:solidFill>
            <a:srgbClr val="FF0000">
              <a:alpha val="12157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5" name="Ellipse 24"/>
          <p:cNvSpPr/>
          <p:nvPr/>
        </p:nvSpPr>
        <p:spPr>
          <a:xfrm>
            <a:off x="300511" y="2286000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7" name="Ellipse 46"/>
          <p:cNvSpPr/>
          <p:nvPr/>
        </p:nvSpPr>
        <p:spPr>
          <a:xfrm>
            <a:off x="7135930" y="6564584"/>
            <a:ext cx="187110" cy="1928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7" name="ZoneTexte 26"/>
          <p:cNvSpPr txBox="1"/>
          <p:nvPr/>
        </p:nvSpPr>
        <p:spPr>
          <a:xfrm>
            <a:off x="2367712" y="-55723"/>
            <a:ext cx="409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/>
              <a:t>La construction de l’unité allemande au XIXème siècle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17705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454" y="370059"/>
            <a:ext cx="5000625" cy="41243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30000" y="617162"/>
            <a:ext cx="2133600" cy="1318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625616" y="1383957"/>
            <a:ext cx="510746" cy="881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168346" y="2627871"/>
            <a:ext cx="3072713" cy="1866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56022" y="477795"/>
            <a:ext cx="4085967" cy="354227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399005" y="159814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50507" y="1178011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19086" y="3426230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103410" y="2341604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30897" y="3426229"/>
            <a:ext cx="65903" cy="741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1924" y="576650"/>
            <a:ext cx="3989237" cy="1869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0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347</Words>
  <Application>Microsoft Office PowerPoint</Application>
  <PresentationFormat>Affichage à l'écran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LAMOTTE ALAIN</dc:creator>
  <cp:lastModifiedBy>LAMOTTE ALAIN</cp:lastModifiedBy>
  <cp:revision>9</cp:revision>
  <cp:lastPrinted>2020-01-28T18:34:03Z</cp:lastPrinted>
  <dcterms:created xsi:type="dcterms:W3CDTF">2020-01-28T15:28:43Z</dcterms:created>
  <dcterms:modified xsi:type="dcterms:W3CDTF">2020-01-28T18:34:26Z</dcterms:modified>
</cp:coreProperties>
</file>