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11EB-D4F6-4697-B69C-EEDACED68412}" type="datetimeFigureOut">
              <a:rPr lang="fr-FR" smtClean="0"/>
              <a:t>29/01/2020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B4C-54A4-4C2B-8F83-195598BE4D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6464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11EB-D4F6-4697-B69C-EEDACED68412}" type="datetimeFigureOut">
              <a:rPr lang="fr-FR" smtClean="0"/>
              <a:t>29/01/2020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B4C-54A4-4C2B-8F83-195598BE4D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8731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11EB-D4F6-4697-B69C-EEDACED68412}" type="datetimeFigureOut">
              <a:rPr lang="fr-FR" smtClean="0"/>
              <a:t>29/01/2020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B4C-54A4-4C2B-8F83-195598BE4D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5921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11EB-D4F6-4697-B69C-EEDACED68412}" type="datetimeFigureOut">
              <a:rPr lang="fr-FR" smtClean="0"/>
              <a:t>29/01/2020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B4C-54A4-4C2B-8F83-195598BE4D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501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11EB-D4F6-4697-B69C-EEDACED68412}" type="datetimeFigureOut">
              <a:rPr lang="fr-FR" smtClean="0"/>
              <a:t>29/01/2020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B4C-54A4-4C2B-8F83-195598BE4D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2193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11EB-D4F6-4697-B69C-EEDACED68412}" type="datetimeFigureOut">
              <a:rPr lang="fr-FR" smtClean="0"/>
              <a:t>29/01/2020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B4C-54A4-4C2B-8F83-195598BE4D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177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11EB-D4F6-4697-B69C-EEDACED68412}" type="datetimeFigureOut">
              <a:rPr lang="fr-FR" smtClean="0"/>
              <a:t>29/01/2020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B4C-54A4-4C2B-8F83-195598BE4D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940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11EB-D4F6-4697-B69C-EEDACED68412}" type="datetimeFigureOut">
              <a:rPr lang="fr-FR" smtClean="0"/>
              <a:t>29/01/2020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B4C-54A4-4C2B-8F83-195598BE4D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2420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11EB-D4F6-4697-B69C-EEDACED68412}" type="datetimeFigureOut">
              <a:rPr lang="fr-FR" smtClean="0"/>
              <a:t>29/01/2020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B4C-54A4-4C2B-8F83-195598BE4D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1401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11EB-D4F6-4697-B69C-EEDACED68412}" type="datetimeFigureOut">
              <a:rPr lang="fr-FR" smtClean="0"/>
              <a:t>29/01/2020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B4C-54A4-4C2B-8F83-195598BE4D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1417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11EB-D4F6-4697-B69C-EEDACED68412}" type="datetimeFigureOut">
              <a:rPr lang="fr-FR" smtClean="0"/>
              <a:t>29/01/2020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B4C-54A4-4C2B-8F83-195598BE4D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9748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211EB-D4F6-4697-B69C-EEDACED68412}" type="datetimeFigureOut">
              <a:rPr lang="fr-FR" smtClean="0"/>
              <a:t>29/01/2020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72B4C-54A4-4C2B-8F83-195598BE4D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0633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10021" y="1902939"/>
            <a:ext cx="453079" cy="4283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3461746" y="1628164"/>
            <a:ext cx="453079" cy="428369"/>
          </a:xfrm>
          <a:prstGeom prst="rect">
            <a:avLst/>
          </a:prstGeom>
          <a:pattFill prst="ltHorz">
            <a:fgClr>
              <a:srgbClr val="00B050"/>
            </a:fgClr>
            <a:bgClr>
              <a:schemeClr val="bg1"/>
            </a:bgClr>
          </a:patt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983059" y="1641082"/>
            <a:ext cx="453079" cy="428369"/>
          </a:xfrm>
          <a:prstGeom prst="rect">
            <a:avLst/>
          </a:prstGeom>
          <a:pattFill prst="dashHorz">
            <a:fgClr>
              <a:schemeClr val="accent6">
                <a:lumMod val="60000"/>
                <a:lumOff val="40000"/>
              </a:schemeClr>
            </a:fgClr>
            <a:bgClr>
              <a:schemeClr val="bg1"/>
            </a:bgClr>
          </a:patt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0" name="Groupe 9"/>
          <p:cNvGrpSpPr/>
          <p:nvPr/>
        </p:nvGrpSpPr>
        <p:grpSpPr>
          <a:xfrm>
            <a:off x="3732155" y="2283636"/>
            <a:ext cx="681761" cy="622159"/>
            <a:chOff x="3554392" y="2405851"/>
            <a:chExt cx="535930" cy="509942"/>
          </a:xfrm>
          <a:pattFill prst="ltHorz">
            <a:fgClr>
              <a:srgbClr val="00B050"/>
            </a:fgClr>
            <a:bgClr>
              <a:schemeClr val="bg1"/>
            </a:bgClr>
          </a:pattFill>
        </p:grpSpPr>
        <p:sp>
          <p:nvSpPr>
            <p:cNvPr id="6" name="Rectangle 5"/>
            <p:cNvSpPr/>
            <p:nvPr/>
          </p:nvSpPr>
          <p:spPr>
            <a:xfrm>
              <a:off x="3554392" y="2405851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822357" y="2405851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54392" y="2660822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822356" y="2660821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3997251" y="3303373"/>
            <a:ext cx="505852" cy="486032"/>
          </a:xfrm>
          <a:prstGeom prst="rect">
            <a:avLst/>
          </a:prstGeom>
          <a:pattFill prst="lgGrid">
            <a:fgClr>
              <a:srgbClr val="92D050"/>
            </a:fgClr>
            <a:bgClr>
              <a:schemeClr val="bg1"/>
            </a:bgClr>
          </a:patt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4761433" y="3144794"/>
            <a:ext cx="502527" cy="1330411"/>
          </a:xfrm>
          <a:prstGeom prst="rect">
            <a:avLst/>
          </a:prstGeom>
          <a:pattFill prst="ltHorz">
            <a:fgClr>
              <a:srgbClr val="00B050"/>
            </a:fgClr>
            <a:bgClr>
              <a:schemeClr val="bg1"/>
            </a:bgClr>
          </a:patt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580219" y="4654377"/>
            <a:ext cx="329514" cy="329514"/>
          </a:xfrm>
          <a:prstGeom prst="rect">
            <a:avLst/>
          </a:prstGeom>
          <a:pattFill prst="ltHorz">
            <a:fgClr>
              <a:srgbClr val="00B050"/>
            </a:fgClr>
            <a:bgClr>
              <a:schemeClr val="bg1"/>
            </a:bgClr>
          </a:patt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602369" y="1391996"/>
            <a:ext cx="217116" cy="189470"/>
          </a:xfrm>
          <a:prstGeom prst="rect">
            <a:avLst/>
          </a:prstGeom>
          <a:noFill/>
          <a:ln w="63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602369" y="1725625"/>
            <a:ext cx="217116" cy="189470"/>
          </a:xfrm>
          <a:prstGeom prst="rect">
            <a:avLst/>
          </a:prstGeom>
          <a:noFill/>
          <a:ln w="63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201362" y="446963"/>
            <a:ext cx="1366740" cy="1464012"/>
          </a:xfrm>
          <a:prstGeom prst="rect">
            <a:avLst/>
          </a:prstGeom>
          <a:noFill/>
          <a:ln w="63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3433643" y="446963"/>
            <a:ext cx="1758475" cy="1652867"/>
          </a:xfrm>
          <a:prstGeom prst="rect">
            <a:avLst/>
          </a:prstGeom>
          <a:noFill/>
          <a:ln w="63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3037706" y="2053278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3633301" y="1846828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4250177" y="1824950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4761433" y="4009765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4662579" y="4654377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4073034" y="3511475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4191563" y="3554024"/>
            <a:ext cx="5470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Rome</a:t>
            </a:r>
            <a:endParaRPr lang="fr-FR" sz="1200" i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4209599" y="3968061"/>
            <a:ext cx="609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Naples</a:t>
            </a:r>
            <a:endParaRPr lang="fr-FR" sz="1200" i="1" dirty="0"/>
          </a:p>
        </p:txBody>
      </p:sp>
      <p:sp>
        <p:nvSpPr>
          <p:cNvPr id="27" name="ZoneTexte 26"/>
          <p:cNvSpPr txBox="1"/>
          <p:nvPr/>
        </p:nvSpPr>
        <p:spPr>
          <a:xfrm>
            <a:off x="3894436" y="4612672"/>
            <a:ext cx="698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Palerme</a:t>
            </a:r>
            <a:endParaRPr lang="fr-FR" sz="1200" i="1" dirty="0"/>
          </a:p>
        </p:txBody>
      </p:sp>
      <p:sp>
        <p:nvSpPr>
          <p:cNvPr id="28" name="ZoneTexte 27"/>
          <p:cNvSpPr txBox="1"/>
          <p:nvPr/>
        </p:nvSpPr>
        <p:spPr>
          <a:xfrm>
            <a:off x="3040334" y="2123044"/>
            <a:ext cx="4978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Turin</a:t>
            </a:r>
            <a:endParaRPr lang="fr-FR" sz="1200" i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3417357" y="2036002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Milan</a:t>
            </a:r>
            <a:endParaRPr lang="fr-FR" sz="1200" i="1" dirty="0"/>
          </a:p>
        </p:txBody>
      </p:sp>
      <p:sp>
        <p:nvSpPr>
          <p:cNvPr id="30" name="ZoneTexte 29"/>
          <p:cNvSpPr txBox="1"/>
          <p:nvPr/>
        </p:nvSpPr>
        <p:spPr>
          <a:xfrm>
            <a:off x="3930196" y="2040211"/>
            <a:ext cx="5841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Venise</a:t>
            </a:r>
            <a:endParaRPr lang="fr-FR" sz="1200" i="1" dirty="0"/>
          </a:p>
        </p:txBody>
      </p:sp>
      <p:sp>
        <p:nvSpPr>
          <p:cNvPr id="31" name="Ellipse 30"/>
          <p:cNvSpPr/>
          <p:nvPr/>
        </p:nvSpPr>
        <p:spPr>
          <a:xfrm>
            <a:off x="3815971" y="2705143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3033266" y="2837162"/>
            <a:ext cx="711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Florence</a:t>
            </a:r>
            <a:endParaRPr lang="fr-FR" sz="1200" i="1" dirty="0"/>
          </a:p>
        </p:txBody>
      </p:sp>
      <p:sp>
        <p:nvSpPr>
          <p:cNvPr id="33" name="ZoneTexte 32"/>
          <p:cNvSpPr txBox="1"/>
          <p:nvPr/>
        </p:nvSpPr>
        <p:spPr>
          <a:xfrm>
            <a:off x="1654913" y="905923"/>
            <a:ext cx="6415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i="1" dirty="0" smtClean="0">
                <a:solidFill>
                  <a:srgbClr val="7030A0"/>
                </a:solidFill>
              </a:rPr>
              <a:t>FRANCE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3713889" y="835029"/>
            <a:ext cx="11801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i="1" dirty="0" smtClean="0">
                <a:solidFill>
                  <a:schemeClr val="accent4"/>
                </a:solidFill>
              </a:rPr>
              <a:t>EMP D AUTRICHE</a:t>
            </a:r>
          </a:p>
        </p:txBody>
      </p:sp>
      <p:sp>
        <p:nvSpPr>
          <p:cNvPr id="35" name="Forme libre 34"/>
          <p:cNvSpPr/>
          <p:nvPr/>
        </p:nvSpPr>
        <p:spPr>
          <a:xfrm>
            <a:off x="3675777" y="2850292"/>
            <a:ext cx="1003315" cy="1960605"/>
          </a:xfrm>
          <a:custGeom>
            <a:avLst/>
            <a:gdLst>
              <a:gd name="connsiteX0" fmla="*/ 90373 w 1779130"/>
              <a:gd name="connsiteY0" fmla="*/ 0 h 2430162"/>
              <a:gd name="connsiteX1" fmla="*/ 189227 w 1779130"/>
              <a:gd name="connsiteY1" fmla="*/ 1441622 h 2430162"/>
              <a:gd name="connsiteX2" fmla="*/ 1779130 w 1779130"/>
              <a:gd name="connsiteY2" fmla="*/ 2430162 h 2430162"/>
              <a:gd name="connsiteX0" fmla="*/ 703916 w 1610079"/>
              <a:gd name="connsiteY0" fmla="*/ 0 h 1960605"/>
              <a:gd name="connsiteX1" fmla="*/ 20176 w 1610079"/>
              <a:gd name="connsiteY1" fmla="*/ 972065 h 1960605"/>
              <a:gd name="connsiteX2" fmla="*/ 1610079 w 1610079"/>
              <a:gd name="connsiteY2" fmla="*/ 1960605 h 1960605"/>
              <a:gd name="connsiteX0" fmla="*/ 402536 w 1308699"/>
              <a:gd name="connsiteY0" fmla="*/ 0 h 1960605"/>
              <a:gd name="connsiteX1" fmla="*/ 31834 w 1308699"/>
              <a:gd name="connsiteY1" fmla="*/ 1013255 h 1960605"/>
              <a:gd name="connsiteX2" fmla="*/ 1308699 w 1308699"/>
              <a:gd name="connsiteY2" fmla="*/ 1960605 h 1960605"/>
              <a:gd name="connsiteX0" fmla="*/ 97152 w 1003315"/>
              <a:gd name="connsiteY0" fmla="*/ 0 h 1960605"/>
              <a:gd name="connsiteX1" fmla="*/ 88915 w 1003315"/>
              <a:gd name="connsiteY1" fmla="*/ 1062682 h 1960605"/>
              <a:gd name="connsiteX2" fmla="*/ 1003315 w 1003315"/>
              <a:gd name="connsiteY2" fmla="*/ 1960605 h 1960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3315" h="1960605">
                <a:moveTo>
                  <a:pt x="97152" y="0"/>
                </a:moveTo>
                <a:cubicBezTo>
                  <a:pt x="5849" y="518297"/>
                  <a:pt x="-62112" y="735915"/>
                  <a:pt x="88915" y="1062682"/>
                </a:cubicBezTo>
                <a:cubicBezTo>
                  <a:pt x="239942" y="1389450"/>
                  <a:pt x="349093" y="1668848"/>
                  <a:pt x="1003315" y="1960605"/>
                </a:cubicBezTo>
              </a:path>
            </a:pathLst>
          </a:custGeom>
          <a:noFill/>
          <a:ln w="6350">
            <a:solidFill>
              <a:srgbClr val="FF33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2789799" y="1326470"/>
            <a:ext cx="5879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u="sng" dirty="0" smtClean="0"/>
              <a:t>Savoie</a:t>
            </a:r>
            <a:endParaRPr lang="fr-FR" sz="1200" i="1" u="sng" dirty="0"/>
          </a:p>
        </p:txBody>
      </p:sp>
      <p:sp>
        <p:nvSpPr>
          <p:cNvPr id="37" name="ZoneTexte 36"/>
          <p:cNvSpPr txBox="1"/>
          <p:nvPr/>
        </p:nvSpPr>
        <p:spPr>
          <a:xfrm>
            <a:off x="2777864" y="1603096"/>
            <a:ext cx="456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u="sng" dirty="0" smtClean="0"/>
              <a:t>Nice</a:t>
            </a:r>
            <a:endParaRPr lang="fr-FR" sz="1200" i="1" u="sng" dirty="0"/>
          </a:p>
        </p:txBody>
      </p:sp>
      <p:sp>
        <p:nvSpPr>
          <p:cNvPr id="38" name="ZoneTexte 37"/>
          <p:cNvSpPr txBox="1"/>
          <p:nvPr/>
        </p:nvSpPr>
        <p:spPr>
          <a:xfrm>
            <a:off x="2795689" y="2338971"/>
            <a:ext cx="94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i="1" dirty="0" smtClean="0">
                <a:solidFill>
                  <a:srgbClr val="00B050"/>
                </a:solidFill>
              </a:rPr>
              <a:t>R. PIEMONT S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5031930" y="4481167"/>
            <a:ext cx="76728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dirty="0" smtClean="0">
                <a:solidFill>
                  <a:srgbClr val="00B050"/>
                </a:solidFill>
              </a:rPr>
              <a:t>R. Des  DEUX-SICILE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3871705" y="3043890"/>
            <a:ext cx="802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i="1" dirty="0" smtClean="0">
                <a:solidFill>
                  <a:srgbClr val="00B050"/>
                </a:solidFill>
              </a:rPr>
              <a:t>ETATS DE L’EGLISE</a:t>
            </a:r>
          </a:p>
        </p:txBody>
      </p:sp>
      <p:sp>
        <p:nvSpPr>
          <p:cNvPr id="41" name="Forme libre 40"/>
          <p:cNvSpPr/>
          <p:nvPr/>
        </p:nvSpPr>
        <p:spPr>
          <a:xfrm>
            <a:off x="4852086" y="4127157"/>
            <a:ext cx="263621" cy="642551"/>
          </a:xfrm>
          <a:custGeom>
            <a:avLst/>
            <a:gdLst>
              <a:gd name="connsiteX0" fmla="*/ 0 w 263621"/>
              <a:gd name="connsiteY0" fmla="*/ 642551 h 642551"/>
              <a:gd name="connsiteX1" fmla="*/ 263611 w 263621"/>
              <a:gd name="connsiteY1" fmla="*/ 362465 h 642551"/>
              <a:gd name="connsiteX2" fmla="*/ 8238 w 263621"/>
              <a:gd name="connsiteY2" fmla="*/ 0 h 642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3621" h="642551">
                <a:moveTo>
                  <a:pt x="0" y="642551"/>
                </a:moveTo>
                <a:cubicBezTo>
                  <a:pt x="131119" y="556054"/>
                  <a:pt x="262238" y="469557"/>
                  <a:pt x="263611" y="362465"/>
                </a:cubicBezTo>
                <a:cubicBezTo>
                  <a:pt x="264984" y="255373"/>
                  <a:pt x="136611" y="127686"/>
                  <a:pt x="8238" y="0"/>
                </a:cubicBezTo>
              </a:path>
            </a:pathLst>
          </a:custGeom>
          <a:noFill/>
          <a:ln w="6350">
            <a:solidFill>
              <a:srgbClr val="FF33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Forme libre 41"/>
          <p:cNvSpPr/>
          <p:nvPr/>
        </p:nvSpPr>
        <p:spPr>
          <a:xfrm>
            <a:off x="4308389" y="2734962"/>
            <a:ext cx="516867" cy="1169773"/>
          </a:xfrm>
          <a:custGeom>
            <a:avLst/>
            <a:gdLst>
              <a:gd name="connsiteX0" fmla="*/ 0 w 516867"/>
              <a:gd name="connsiteY0" fmla="*/ 0 h 1169773"/>
              <a:gd name="connsiteX1" fmla="*/ 444843 w 516867"/>
              <a:gd name="connsiteY1" fmla="*/ 362465 h 1169773"/>
              <a:gd name="connsiteX2" fmla="*/ 510746 w 516867"/>
              <a:gd name="connsiteY2" fmla="*/ 1169773 h 1169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867" h="1169773">
                <a:moveTo>
                  <a:pt x="0" y="0"/>
                </a:moveTo>
                <a:cubicBezTo>
                  <a:pt x="179859" y="83751"/>
                  <a:pt x="359719" y="167503"/>
                  <a:pt x="444843" y="362465"/>
                </a:cubicBezTo>
                <a:cubicBezTo>
                  <a:pt x="529967" y="557427"/>
                  <a:pt x="520356" y="863600"/>
                  <a:pt x="510746" y="1169773"/>
                </a:cubicBezTo>
              </a:path>
            </a:pathLst>
          </a:custGeom>
          <a:noFill/>
          <a:ln w="63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Forme libre 42"/>
          <p:cNvSpPr/>
          <p:nvPr/>
        </p:nvSpPr>
        <p:spPr>
          <a:xfrm>
            <a:off x="3028679" y="2232454"/>
            <a:ext cx="719537" cy="584887"/>
          </a:xfrm>
          <a:custGeom>
            <a:avLst/>
            <a:gdLst>
              <a:gd name="connsiteX0" fmla="*/ 35797 w 719537"/>
              <a:gd name="connsiteY0" fmla="*/ 0 h 584887"/>
              <a:gd name="connsiteX1" fmla="*/ 76986 w 719537"/>
              <a:gd name="connsiteY1" fmla="*/ 354227 h 584887"/>
              <a:gd name="connsiteX2" fmla="*/ 719537 w 719537"/>
              <a:gd name="connsiteY2" fmla="*/ 584887 h 584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19537" h="584887">
                <a:moveTo>
                  <a:pt x="35797" y="0"/>
                </a:moveTo>
                <a:cubicBezTo>
                  <a:pt x="-587" y="128373"/>
                  <a:pt x="-36971" y="256746"/>
                  <a:pt x="76986" y="354227"/>
                </a:cubicBezTo>
                <a:cubicBezTo>
                  <a:pt x="190943" y="451708"/>
                  <a:pt x="455240" y="518297"/>
                  <a:pt x="719537" y="584887"/>
                </a:cubicBezTo>
              </a:path>
            </a:pathLst>
          </a:custGeom>
          <a:noFill/>
          <a:ln w="6350">
            <a:solidFill>
              <a:srgbClr val="FF33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6308704" y="353212"/>
            <a:ext cx="265875" cy="220542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/>
          <p:cNvSpPr txBox="1"/>
          <p:nvPr/>
        </p:nvSpPr>
        <p:spPr>
          <a:xfrm>
            <a:off x="6683659" y="339289"/>
            <a:ext cx="24050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Etats et peuples de langue italienne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321586" y="705939"/>
            <a:ext cx="265875" cy="2590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ZoneTexte 46"/>
          <p:cNvSpPr txBox="1"/>
          <p:nvPr/>
        </p:nvSpPr>
        <p:spPr>
          <a:xfrm>
            <a:off x="6683659" y="646016"/>
            <a:ext cx="2479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Royaume italien à l’origine de l’unité italienne</a:t>
            </a:r>
          </a:p>
        </p:txBody>
      </p:sp>
      <p:cxnSp>
        <p:nvCxnSpPr>
          <p:cNvPr id="49" name="Connecteur droit avec flèche 48"/>
          <p:cNvCxnSpPr/>
          <p:nvPr/>
        </p:nvCxnSpPr>
        <p:spPr>
          <a:xfrm flipH="1">
            <a:off x="2405449" y="1474573"/>
            <a:ext cx="304800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 flipH="1">
            <a:off x="2338114" y="1824950"/>
            <a:ext cx="3676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H="1">
            <a:off x="3258520" y="1781713"/>
            <a:ext cx="280552" cy="252574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ZoneTexte 54"/>
          <p:cNvSpPr txBox="1"/>
          <p:nvPr/>
        </p:nvSpPr>
        <p:spPr>
          <a:xfrm>
            <a:off x="6209035" y="1869643"/>
            <a:ext cx="2745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Les résultats de l’intervention française en 1859</a:t>
            </a:r>
          </a:p>
        </p:txBody>
      </p:sp>
      <p:cxnSp>
        <p:nvCxnSpPr>
          <p:cNvPr id="56" name="Connecteur droit avec flèche 55"/>
          <p:cNvCxnSpPr>
            <a:stCxn id="58" idx="1"/>
          </p:cNvCxnSpPr>
          <p:nvPr/>
        </p:nvCxnSpPr>
        <p:spPr>
          <a:xfrm flipH="1" flipV="1">
            <a:off x="6321586" y="2400043"/>
            <a:ext cx="342825" cy="55334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ZoneTexte 57"/>
          <p:cNvSpPr txBox="1"/>
          <p:nvPr/>
        </p:nvSpPr>
        <p:spPr>
          <a:xfrm>
            <a:off x="6664411" y="2316877"/>
            <a:ext cx="1817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Rattachement au Piémont</a:t>
            </a:r>
          </a:p>
        </p:txBody>
      </p:sp>
      <p:cxnSp>
        <p:nvCxnSpPr>
          <p:cNvPr id="59" name="Connecteur droit avec flèche 58"/>
          <p:cNvCxnSpPr/>
          <p:nvPr/>
        </p:nvCxnSpPr>
        <p:spPr>
          <a:xfrm flipH="1">
            <a:off x="6315146" y="2784971"/>
            <a:ext cx="304800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ZoneTexte 59"/>
          <p:cNvSpPr txBox="1"/>
          <p:nvPr/>
        </p:nvSpPr>
        <p:spPr>
          <a:xfrm>
            <a:off x="6664411" y="2648204"/>
            <a:ext cx="17712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Rattachement à la France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6209035" y="2989386"/>
            <a:ext cx="2745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L’Italie assemblée et proclamée</a:t>
            </a:r>
          </a:p>
        </p:txBody>
      </p:sp>
      <p:sp>
        <p:nvSpPr>
          <p:cNvPr id="62" name="Rectangle 61"/>
          <p:cNvSpPr/>
          <p:nvPr/>
        </p:nvSpPr>
        <p:spPr>
          <a:xfrm>
            <a:off x="6374179" y="3362385"/>
            <a:ext cx="338705" cy="290370"/>
          </a:xfrm>
          <a:prstGeom prst="rect">
            <a:avLst/>
          </a:prstGeom>
          <a:pattFill prst="ltHorz">
            <a:fgClr>
              <a:srgbClr val="00B050"/>
            </a:fgClr>
            <a:bgClr>
              <a:schemeClr val="bg1"/>
            </a:bgClr>
          </a:patt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ZoneTexte 62"/>
          <p:cNvSpPr txBox="1"/>
          <p:nvPr/>
        </p:nvSpPr>
        <p:spPr>
          <a:xfrm>
            <a:off x="3417357" y="1370496"/>
            <a:ext cx="6987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 smtClean="0">
                <a:solidFill>
                  <a:srgbClr val="00B050"/>
                </a:solidFill>
              </a:rPr>
              <a:t>LOMBARDIE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4073034" y="1390562"/>
            <a:ext cx="5626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 smtClean="0">
                <a:solidFill>
                  <a:srgbClr val="00B050"/>
                </a:solidFill>
              </a:rPr>
              <a:t>VENETIE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4372371" y="2372498"/>
            <a:ext cx="7934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 smtClean="0">
                <a:solidFill>
                  <a:srgbClr val="00B050"/>
                </a:solidFill>
              </a:rPr>
              <a:t>LES 4 DUCHES</a:t>
            </a:r>
          </a:p>
        </p:txBody>
      </p:sp>
      <p:sp>
        <p:nvSpPr>
          <p:cNvPr id="66" name="ZoneTexte 65"/>
          <p:cNvSpPr txBox="1"/>
          <p:nvPr/>
        </p:nvSpPr>
        <p:spPr>
          <a:xfrm>
            <a:off x="6200797" y="-49723"/>
            <a:ext cx="2745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La situation vers la fin des années 1850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6192652" y="183146"/>
            <a:ext cx="5626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 smtClean="0">
                <a:solidFill>
                  <a:srgbClr val="00B050"/>
                </a:solidFill>
              </a:rPr>
              <a:t>VENETIE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6798267" y="3350198"/>
            <a:ext cx="2271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Territoires rattachés en 1860</a:t>
            </a:r>
          </a:p>
        </p:txBody>
      </p:sp>
      <p:sp>
        <p:nvSpPr>
          <p:cNvPr id="69" name="ZoneTexte 68"/>
          <p:cNvSpPr txBox="1"/>
          <p:nvPr/>
        </p:nvSpPr>
        <p:spPr>
          <a:xfrm rot="3307126">
            <a:off x="3687291" y="4026774"/>
            <a:ext cx="5902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i="1" dirty="0" err="1" smtClean="0">
                <a:solidFill>
                  <a:srgbClr val="FF0000"/>
                </a:solidFill>
              </a:rPr>
              <a:t>Garibladi</a:t>
            </a:r>
            <a:r>
              <a:rPr lang="fr-FR" sz="800" i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70" name="ZoneTexte 69"/>
          <p:cNvSpPr txBox="1"/>
          <p:nvPr/>
        </p:nvSpPr>
        <p:spPr>
          <a:xfrm rot="2743456">
            <a:off x="4420930" y="2827315"/>
            <a:ext cx="64953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i="1" dirty="0" smtClean="0"/>
              <a:t>Piémontais</a:t>
            </a:r>
          </a:p>
        </p:txBody>
      </p:sp>
      <p:sp>
        <p:nvSpPr>
          <p:cNvPr id="71" name="Forme libre 70"/>
          <p:cNvSpPr/>
          <p:nvPr/>
        </p:nvSpPr>
        <p:spPr>
          <a:xfrm>
            <a:off x="6411864" y="3850201"/>
            <a:ext cx="318782" cy="159564"/>
          </a:xfrm>
          <a:custGeom>
            <a:avLst/>
            <a:gdLst>
              <a:gd name="connsiteX0" fmla="*/ 0 w 318782"/>
              <a:gd name="connsiteY0" fmla="*/ 159564 h 159564"/>
              <a:gd name="connsiteX1" fmla="*/ 176169 w 318782"/>
              <a:gd name="connsiteY1" fmla="*/ 173 h 159564"/>
              <a:gd name="connsiteX2" fmla="*/ 318782 w 318782"/>
              <a:gd name="connsiteY2" fmla="*/ 126008 h 159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8782" h="159564">
                <a:moveTo>
                  <a:pt x="0" y="159564"/>
                </a:moveTo>
                <a:cubicBezTo>
                  <a:pt x="61519" y="82665"/>
                  <a:pt x="123039" y="5766"/>
                  <a:pt x="176169" y="173"/>
                </a:cubicBezTo>
                <a:cubicBezTo>
                  <a:pt x="229299" y="-5420"/>
                  <a:pt x="318782" y="126008"/>
                  <a:pt x="318782" y="126008"/>
                </a:cubicBezTo>
              </a:path>
            </a:pathLst>
          </a:custGeom>
          <a:noFill/>
          <a:ln w="6350">
            <a:solidFill>
              <a:srgbClr val="FF33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Forme libre 71"/>
          <p:cNvSpPr/>
          <p:nvPr/>
        </p:nvSpPr>
        <p:spPr>
          <a:xfrm>
            <a:off x="6436538" y="4054714"/>
            <a:ext cx="318782" cy="159564"/>
          </a:xfrm>
          <a:custGeom>
            <a:avLst/>
            <a:gdLst>
              <a:gd name="connsiteX0" fmla="*/ 0 w 318782"/>
              <a:gd name="connsiteY0" fmla="*/ 159564 h 159564"/>
              <a:gd name="connsiteX1" fmla="*/ 176169 w 318782"/>
              <a:gd name="connsiteY1" fmla="*/ 173 h 159564"/>
              <a:gd name="connsiteX2" fmla="*/ 318782 w 318782"/>
              <a:gd name="connsiteY2" fmla="*/ 126008 h 159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8782" h="159564">
                <a:moveTo>
                  <a:pt x="0" y="159564"/>
                </a:moveTo>
                <a:cubicBezTo>
                  <a:pt x="61519" y="82665"/>
                  <a:pt x="123039" y="5766"/>
                  <a:pt x="176169" y="173"/>
                </a:cubicBezTo>
                <a:cubicBezTo>
                  <a:pt x="229299" y="-5420"/>
                  <a:pt x="318782" y="126008"/>
                  <a:pt x="318782" y="126008"/>
                </a:cubicBezTo>
              </a:path>
            </a:pathLst>
          </a:custGeom>
          <a:noFill/>
          <a:ln w="63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ZoneTexte 72"/>
          <p:cNvSpPr txBox="1"/>
          <p:nvPr/>
        </p:nvSpPr>
        <p:spPr>
          <a:xfrm>
            <a:off x="6798267" y="3846765"/>
            <a:ext cx="2271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Action armée</a:t>
            </a:r>
          </a:p>
        </p:txBody>
      </p:sp>
      <p:sp>
        <p:nvSpPr>
          <p:cNvPr id="3" name="Ellipse 2"/>
          <p:cNvSpPr/>
          <p:nvPr/>
        </p:nvSpPr>
        <p:spPr>
          <a:xfrm>
            <a:off x="2992327" y="2009887"/>
            <a:ext cx="199665" cy="191020"/>
          </a:xfrm>
          <a:prstGeom prst="ellipse">
            <a:avLst/>
          </a:prstGeom>
          <a:noFill/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6520113" y="4379695"/>
            <a:ext cx="199665" cy="191020"/>
          </a:xfrm>
          <a:prstGeom prst="ellipse">
            <a:avLst/>
          </a:prstGeom>
          <a:noFill/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ZoneTexte 74"/>
          <p:cNvSpPr txBox="1"/>
          <p:nvPr/>
        </p:nvSpPr>
        <p:spPr>
          <a:xfrm>
            <a:off x="6798267" y="4297225"/>
            <a:ext cx="2271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Victor Emmanuel II proclamé roi d’Italie en 1861</a:t>
            </a:r>
          </a:p>
        </p:txBody>
      </p:sp>
      <p:sp>
        <p:nvSpPr>
          <p:cNvPr id="76" name="Rectangle 75"/>
          <p:cNvSpPr/>
          <p:nvPr/>
        </p:nvSpPr>
        <p:spPr>
          <a:xfrm>
            <a:off x="6315786" y="1096639"/>
            <a:ext cx="310600" cy="241428"/>
          </a:xfrm>
          <a:prstGeom prst="rect">
            <a:avLst/>
          </a:prstGeom>
          <a:noFill/>
          <a:ln w="63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77" name="ZoneTexte 76"/>
          <p:cNvSpPr txBox="1"/>
          <p:nvPr/>
        </p:nvSpPr>
        <p:spPr>
          <a:xfrm>
            <a:off x="6694084" y="1080120"/>
            <a:ext cx="15931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Puissance alliée</a:t>
            </a:r>
          </a:p>
        </p:txBody>
      </p:sp>
      <p:sp>
        <p:nvSpPr>
          <p:cNvPr id="78" name="Rectangle 77"/>
          <p:cNvSpPr/>
          <p:nvPr/>
        </p:nvSpPr>
        <p:spPr>
          <a:xfrm>
            <a:off x="6308705" y="1472064"/>
            <a:ext cx="317682" cy="253562"/>
          </a:xfrm>
          <a:prstGeom prst="rect">
            <a:avLst/>
          </a:prstGeom>
          <a:noFill/>
          <a:ln w="63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79" name="ZoneTexte 78"/>
          <p:cNvSpPr txBox="1"/>
          <p:nvPr/>
        </p:nvSpPr>
        <p:spPr>
          <a:xfrm>
            <a:off x="6736360" y="1438298"/>
            <a:ext cx="2506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Puissance hostile, « prison des peuples »</a:t>
            </a:r>
          </a:p>
        </p:txBody>
      </p:sp>
      <p:sp>
        <p:nvSpPr>
          <p:cNvPr id="80" name="Ellipse 79"/>
          <p:cNvSpPr/>
          <p:nvPr/>
        </p:nvSpPr>
        <p:spPr>
          <a:xfrm>
            <a:off x="4022598" y="3471888"/>
            <a:ext cx="199665" cy="191020"/>
          </a:xfrm>
          <a:prstGeom prst="ellipse">
            <a:avLst/>
          </a:prstGeom>
          <a:noFill/>
          <a:ln w="381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ZoneTexte 80"/>
          <p:cNvSpPr txBox="1"/>
          <p:nvPr/>
        </p:nvSpPr>
        <p:spPr>
          <a:xfrm>
            <a:off x="6324394" y="5602652"/>
            <a:ext cx="2745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L’achèvement de l’unité italienne</a:t>
            </a:r>
          </a:p>
        </p:txBody>
      </p:sp>
      <p:sp>
        <p:nvSpPr>
          <p:cNvPr id="82" name="Ellipse 81"/>
          <p:cNvSpPr/>
          <p:nvPr/>
        </p:nvSpPr>
        <p:spPr>
          <a:xfrm>
            <a:off x="6496096" y="5196831"/>
            <a:ext cx="199665" cy="191020"/>
          </a:xfrm>
          <a:prstGeom prst="ellipse">
            <a:avLst/>
          </a:prstGeom>
          <a:noFill/>
          <a:ln w="381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6787840" y="5091062"/>
            <a:ext cx="2271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L’armée française protectrice des Etats du pape</a:t>
            </a:r>
          </a:p>
        </p:txBody>
      </p:sp>
      <p:sp>
        <p:nvSpPr>
          <p:cNvPr id="84" name="ZoneTexte 83"/>
          <p:cNvSpPr txBox="1"/>
          <p:nvPr/>
        </p:nvSpPr>
        <p:spPr>
          <a:xfrm>
            <a:off x="6295740" y="4745273"/>
            <a:ext cx="2745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Un frein à l’unité italienne</a:t>
            </a:r>
          </a:p>
        </p:txBody>
      </p:sp>
      <p:sp>
        <p:nvSpPr>
          <p:cNvPr id="85" name="Rectangle 84"/>
          <p:cNvSpPr/>
          <p:nvPr/>
        </p:nvSpPr>
        <p:spPr>
          <a:xfrm>
            <a:off x="6473986" y="5929576"/>
            <a:ext cx="324281" cy="262095"/>
          </a:xfrm>
          <a:prstGeom prst="rect">
            <a:avLst/>
          </a:prstGeom>
          <a:pattFill prst="dashHorz">
            <a:fgClr>
              <a:schemeClr val="accent6">
                <a:lumMod val="60000"/>
                <a:lumOff val="40000"/>
              </a:schemeClr>
            </a:fgClr>
            <a:bgClr>
              <a:schemeClr val="bg1"/>
            </a:bgClr>
          </a:patt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ZoneTexte 85"/>
          <p:cNvSpPr txBox="1"/>
          <p:nvPr/>
        </p:nvSpPr>
        <p:spPr>
          <a:xfrm>
            <a:off x="6798267" y="5851408"/>
            <a:ext cx="2487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Rattachement à l’Italie après la défaite de l’Autriche contre la Prusse</a:t>
            </a:r>
          </a:p>
          <a:p>
            <a:r>
              <a:rPr lang="fr-FR" sz="1200" dirty="0" smtClean="0"/>
              <a:t>(1866)</a:t>
            </a:r>
          </a:p>
        </p:txBody>
      </p:sp>
      <p:sp>
        <p:nvSpPr>
          <p:cNvPr id="87" name="Rectangle 86"/>
          <p:cNvSpPr/>
          <p:nvPr/>
        </p:nvSpPr>
        <p:spPr>
          <a:xfrm>
            <a:off x="6465005" y="6537565"/>
            <a:ext cx="333262" cy="284924"/>
          </a:xfrm>
          <a:prstGeom prst="rect">
            <a:avLst/>
          </a:prstGeom>
          <a:pattFill prst="lgGrid">
            <a:fgClr>
              <a:srgbClr val="92D050"/>
            </a:fgClr>
            <a:bgClr>
              <a:schemeClr val="bg1"/>
            </a:bgClr>
          </a:patt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88" name="ZoneTexte 87"/>
          <p:cNvSpPr txBox="1"/>
          <p:nvPr/>
        </p:nvSpPr>
        <p:spPr>
          <a:xfrm>
            <a:off x="6784212" y="6460163"/>
            <a:ext cx="2487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Rattachement à l’Italie après la défaite de la France contre la Prusse</a:t>
            </a:r>
          </a:p>
        </p:txBody>
      </p:sp>
    </p:spTree>
    <p:extLst>
      <p:ext uri="{BB962C8B-B14F-4D97-AF65-F5344CB8AC3E}">
        <p14:creationId xmlns:p14="http://schemas.microsoft.com/office/powerpoint/2010/main" val="270830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10021" y="1902939"/>
            <a:ext cx="453079" cy="428369"/>
          </a:xfrm>
          <a:prstGeom prst="rect">
            <a:avLst/>
          </a:pr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3461746" y="1628164"/>
            <a:ext cx="453079" cy="428369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983059" y="1641082"/>
            <a:ext cx="453079" cy="428369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0" name="Groupe 9"/>
          <p:cNvGrpSpPr/>
          <p:nvPr/>
        </p:nvGrpSpPr>
        <p:grpSpPr>
          <a:xfrm>
            <a:off x="3732155" y="2283636"/>
            <a:ext cx="681761" cy="622159"/>
            <a:chOff x="3554392" y="2405851"/>
            <a:chExt cx="535930" cy="509942"/>
          </a:xfrm>
          <a:noFill/>
        </p:grpSpPr>
        <p:sp>
          <p:nvSpPr>
            <p:cNvPr id="6" name="Rectangle 5"/>
            <p:cNvSpPr/>
            <p:nvPr/>
          </p:nvSpPr>
          <p:spPr>
            <a:xfrm>
              <a:off x="3554392" y="2405851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822357" y="2405851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54392" y="2660822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822356" y="2660821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3997251" y="3303373"/>
            <a:ext cx="505852" cy="486032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4761433" y="3144794"/>
            <a:ext cx="502527" cy="1330411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580219" y="4654377"/>
            <a:ext cx="329514" cy="329514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3037706" y="2053278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3633301" y="1846828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4250177" y="1824950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4761433" y="4009765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4662579" y="4654377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4073034" y="3511475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4191563" y="3554024"/>
            <a:ext cx="5470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Rome</a:t>
            </a:r>
            <a:endParaRPr lang="fr-FR" sz="1200" i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4209599" y="3968061"/>
            <a:ext cx="609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Naples</a:t>
            </a:r>
            <a:endParaRPr lang="fr-FR" sz="1200" i="1" dirty="0"/>
          </a:p>
        </p:txBody>
      </p:sp>
      <p:sp>
        <p:nvSpPr>
          <p:cNvPr id="27" name="ZoneTexte 26"/>
          <p:cNvSpPr txBox="1"/>
          <p:nvPr/>
        </p:nvSpPr>
        <p:spPr>
          <a:xfrm>
            <a:off x="3894436" y="4612672"/>
            <a:ext cx="698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Palerme</a:t>
            </a:r>
            <a:endParaRPr lang="fr-FR" sz="1200" i="1" dirty="0"/>
          </a:p>
        </p:txBody>
      </p:sp>
      <p:sp>
        <p:nvSpPr>
          <p:cNvPr id="28" name="ZoneTexte 27"/>
          <p:cNvSpPr txBox="1"/>
          <p:nvPr/>
        </p:nvSpPr>
        <p:spPr>
          <a:xfrm>
            <a:off x="3040334" y="2123044"/>
            <a:ext cx="4978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Turin</a:t>
            </a:r>
            <a:endParaRPr lang="fr-FR" sz="1200" i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3417357" y="2036002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Milan</a:t>
            </a:r>
            <a:endParaRPr lang="fr-FR" sz="1200" i="1" dirty="0"/>
          </a:p>
        </p:txBody>
      </p:sp>
      <p:sp>
        <p:nvSpPr>
          <p:cNvPr id="30" name="ZoneTexte 29"/>
          <p:cNvSpPr txBox="1"/>
          <p:nvPr/>
        </p:nvSpPr>
        <p:spPr>
          <a:xfrm>
            <a:off x="3930196" y="2040211"/>
            <a:ext cx="5841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Venise</a:t>
            </a:r>
            <a:endParaRPr lang="fr-FR" sz="1200" i="1" dirty="0"/>
          </a:p>
        </p:txBody>
      </p:sp>
      <p:sp>
        <p:nvSpPr>
          <p:cNvPr id="31" name="Ellipse 30"/>
          <p:cNvSpPr/>
          <p:nvPr/>
        </p:nvSpPr>
        <p:spPr>
          <a:xfrm>
            <a:off x="3815971" y="2705143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3033266" y="2837162"/>
            <a:ext cx="711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Florence</a:t>
            </a:r>
            <a:endParaRPr lang="fr-FR" sz="1200" i="1" dirty="0"/>
          </a:p>
        </p:txBody>
      </p:sp>
      <p:sp>
        <p:nvSpPr>
          <p:cNvPr id="38" name="ZoneTexte 37"/>
          <p:cNvSpPr txBox="1"/>
          <p:nvPr/>
        </p:nvSpPr>
        <p:spPr>
          <a:xfrm>
            <a:off x="2795689" y="2338971"/>
            <a:ext cx="94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i="1" dirty="0" smtClean="0">
                <a:solidFill>
                  <a:srgbClr val="00B050"/>
                </a:solidFill>
              </a:rPr>
              <a:t>R. PIEMONT S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5031930" y="4481167"/>
            <a:ext cx="76728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dirty="0" smtClean="0">
                <a:solidFill>
                  <a:srgbClr val="00B050"/>
                </a:solidFill>
              </a:rPr>
              <a:t>R. Des  DEUX-SICILE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3871705" y="3043890"/>
            <a:ext cx="802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i="1" dirty="0" smtClean="0">
                <a:solidFill>
                  <a:srgbClr val="00B050"/>
                </a:solidFill>
              </a:rPr>
              <a:t>ETATS DE L’EGLISE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308704" y="353212"/>
            <a:ext cx="265875" cy="220542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/>
          <p:cNvSpPr txBox="1"/>
          <p:nvPr/>
        </p:nvSpPr>
        <p:spPr>
          <a:xfrm>
            <a:off x="6683659" y="339289"/>
            <a:ext cx="24050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Etats et peuples de langue italienne</a:t>
            </a:r>
          </a:p>
        </p:txBody>
      </p:sp>
      <p:sp>
        <p:nvSpPr>
          <p:cNvPr id="63" name="ZoneTexte 62"/>
          <p:cNvSpPr txBox="1"/>
          <p:nvPr/>
        </p:nvSpPr>
        <p:spPr>
          <a:xfrm>
            <a:off x="3417357" y="1370496"/>
            <a:ext cx="6987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 smtClean="0">
                <a:solidFill>
                  <a:srgbClr val="00B050"/>
                </a:solidFill>
              </a:rPr>
              <a:t>LOMBARDIE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4073034" y="1390562"/>
            <a:ext cx="5626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 smtClean="0">
                <a:solidFill>
                  <a:srgbClr val="00B050"/>
                </a:solidFill>
              </a:rPr>
              <a:t>VENETIE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4372371" y="2372498"/>
            <a:ext cx="7934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 smtClean="0">
                <a:solidFill>
                  <a:srgbClr val="00B050"/>
                </a:solidFill>
              </a:rPr>
              <a:t>LES 4 DUCHES</a:t>
            </a:r>
          </a:p>
        </p:txBody>
      </p:sp>
      <p:sp>
        <p:nvSpPr>
          <p:cNvPr id="66" name="ZoneTexte 65"/>
          <p:cNvSpPr txBox="1"/>
          <p:nvPr/>
        </p:nvSpPr>
        <p:spPr>
          <a:xfrm>
            <a:off x="6200797" y="-49723"/>
            <a:ext cx="2745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La situation vers la fin des années 1850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6192652" y="183146"/>
            <a:ext cx="5626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 smtClean="0">
                <a:solidFill>
                  <a:srgbClr val="00B050"/>
                </a:solidFill>
              </a:rPr>
              <a:t>VENETIE</a:t>
            </a:r>
          </a:p>
        </p:txBody>
      </p:sp>
    </p:spTree>
    <p:extLst>
      <p:ext uri="{BB962C8B-B14F-4D97-AF65-F5344CB8AC3E}">
        <p14:creationId xmlns:p14="http://schemas.microsoft.com/office/powerpoint/2010/main" val="253431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11" grpId="0" animBg="1"/>
      <p:bldP spid="12" grpId="0" animBg="1"/>
      <p:bldP spid="13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/>
      <p:bldP spid="26" grpId="0"/>
      <p:bldP spid="27" grpId="0"/>
      <p:bldP spid="28" grpId="0"/>
      <p:bldP spid="29" grpId="0"/>
      <p:bldP spid="30" grpId="0"/>
      <p:bldP spid="31" grpId="0" animBg="1"/>
      <p:bldP spid="32" grpId="0"/>
      <p:bldP spid="38" grpId="0"/>
      <p:bldP spid="39" grpId="0"/>
      <p:bldP spid="40" grpId="0"/>
      <p:bldP spid="44" grpId="0" animBg="1"/>
      <p:bldP spid="45" grpId="0"/>
      <p:bldP spid="63" grpId="0"/>
      <p:bldP spid="64" grpId="0"/>
      <p:bldP spid="65" grpId="0"/>
      <p:bldP spid="66" grpId="0"/>
      <p:bldP spid="6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2910021" y="1902939"/>
            <a:ext cx="453079" cy="4283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6321586" y="705939"/>
            <a:ext cx="265875" cy="2590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ZoneTexte 41"/>
          <p:cNvSpPr txBox="1"/>
          <p:nvPr/>
        </p:nvSpPr>
        <p:spPr>
          <a:xfrm>
            <a:off x="6683659" y="646016"/>
            <a:ext cx="2479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Royaume italien à l’origine de l’unité italienne</a:t>
            </a:r>
          </a:p>
        </p:txBody>
      </p:sp>
      <p:sp>
        <p:nvSpPr>
          <p:cNvPr id="4" name="Rectangle 3"/>
          <p:cNvSpPr/>
          <p:nvPr/>
        </p:nvSpPr>
        <p:spPr>
          <a:xfrm>
            <a:off x="3461746" y="1628164"/>
            <a:ext cx="453079" cy="428369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983059" y="1641082"/>
            <a:ext cx="453079" cy="428369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0" name="Groupe 9"/>
          <p:cNvGrpSpPr/>
          <p:nvPr/>
        </p:nvGrpSpPr>
        <p:grpSpPr>
          <a:xfrm>
            <a:off x="3732155" y="2283636"/>
            <a:ext cx="681761" cy="622159"/>
            <a:chOff x="3554392" y="2405851"/>
            <a:chExt cx="535930" cy="509942"/>
          </a:xfrm>
          <a:noFill/>
        </p:grpSpPr>
        <p:sp>
          <p:nvSpPr>
            <p:cNvPr id="6" name="Rectangle 5"/>
            <p:cNvSpPr/>
            <p:nvPr/>
          </p:nvSpPr>
          <p:spPr>
            <a:xfrm>
              <a:off x="3554392" y="2405851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822357" y="2405851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54392" y="2660822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822356" y="2660821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3997251" y="3303373"/>
            <a:ext cx="505852" cy="486032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4761433" y="3144794"/>
            <a:ext cx="502527" cy="1330411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580219" y="4654377"/>
            <a:ext cx="329514" cy="329514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3037706" y="2053278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3633301" y="1846828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4250177" y="1824950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4761433" y="4009765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4662579" y="4654377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4073034" y="3511475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4191563" y="3554024"/>
            <a:ext cx="5470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Rome</a:t>
            </a:r>
            <a:endParaRPr lang="fr-FR" sz="1200" i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4209599" y="3968061"/>
            <a:ext cx="609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Naples</a:t>
            </a:r>
            <a:endParaRPr lang="fr-FR" sz="1200" i="1" dirty="0"/>
          </a:p>
        </p:txBody>
      </p:sp>
      <p:sp>
        <p:nvSpPr>
          <p:cNvPr id="27" name="ZoneTexte 26"/>
          <p:cNvSpPr txBox="1"/>
          <p:nvPr/>
        </p:nvSpPr>
        <p:spPr>
          <a:xfrm>
            <a:off x="3894436" y="4612672"/>
            <a:ext cx="698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Palerme</a:t>
            </a:r>
            <a:endParaRPr lang="fr-FR" sz="1200" i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3417357" y="2036002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Milan</a:t>
            </a:r>
            <a:endParaRPr lang="fr-FR" sz="1200" i="1" dirty="0"/>
          </a:p>
        </p:txBody>
      </p:sp>
      <p:sp>
        <p:nvSpPr>
          <p:cNvPr id="30" name="ZoneTexte 29"/>
          <p:cNvSpPr txBox="1"/>
          <p:nvPr/>
        </p:nvSpPr>
        <p:spPr>
          <a:xfrm>
            <a:off x="3930196" y="2040211"/>
            <a:ext cx="5841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Venise</a:t>
            </a:r>
            <a:endParaRPr lang="fr-FR" sz="1200" i="1" dirty="0"/>
          </a:p>
        </p:txBody>
      </p:sp>
      <p:sp>
        <p:nvSpPr>
          <p:cNvPr id="31" name="Ellipse 30"/>
          <p:cNvSpPr/>
          <p:nvPr/>
        </p:nvSpPr>
        <p:spPr>
          <a:xfrm>
            <a:off x="3815971" y="2705143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3033266" y="2837162"/>
            <a:ext cx="711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Florence</a:t>
            </a:r>
            <a:endParaRPr lang="fr-FR" sz="1200" i="1" dirty="0"/>
          </a:p>
        </p:txBody>
      </p:sp>
      <p:sp>
        <p:nvSpPr>
          <p:cNvPr id="38" name="ZoneTexte 37"/>
          <p:cNvSpPr txBox="1"/>
          <p:nvPr/>
        </p:nvSpPr>
        <p:spPr>
          <a:xfrm>
            <a:off x="2795689" y="2338971"/>
            <a:ext cx="94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i="1" dirty="0" smtClean="0">
                <a:solidFill>
                  <a:srgbClr val="00B050"/>
                </a:solidFill>
              </a:rPr>
              <a:t>R. PIEMONT S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5031930" y="4481167"/>
            <a:ext cx="76728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dirty="0" smtClean="0">
                <a:solidFill>
                  <a:srgbClr val="00B050"/>
                </a:solidFill>
              </a:rPr>
              <a:t>R. Des  DEUX-SICILE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3871705" y="3043890"/>
            <a:ext cx="802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i="1" dirty="0" smtClean="0">
                <a:solidFill>
                  <a:srgbClr val="00B050"/>
                </a:solidFill>
              </a:rPr>
              <a:t>ETATS DE L’EGLISE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308704" y="353212"/>
            <a:ext cx="265875" cy="220542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/>
          <p:cNvSpPr txBox="1"/>
          <p:nvPr/>
        </p:nvSpPr>
        <p:spPr>
          <a:xfrm>
            <a:off x="6683659" y="339289"/>
            <a:ext cx="24050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Etats et peuples de langue italienne</a:t>
            </a:r>
          </a:p>
        </p:txBody>
      </p:sp>
      <p:sp>
        <p:nvSpPr>
          <p:cNvPr id="63" name="ZoneTexte 62"/>
          <p:cNvSpPr txBox="1"/>
          <p:nvPr/>
        </p:nvSpPr>
        <p:spPr>
          <a:xfrm>
            <a:off x="3417357" y="1370496"/>
            <a:ext cx="6987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 smtClean="0">
                <a:solidFill>
                  <a:srgbClr val="00B050"/>
                </a:solidFill>
              </a:rPr>
              <a:t>LOMBARDIE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4073034" y="1390562"/>
            <a:ext cx="5626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 smtClean="0">
                <a:solidFill>
                  <a:srgbClr val="00B050"/>
                </a:solidFill>
              </a:rPr>
              <a:t>VENETIE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4372371" y="2372498"/>
            <a:ext cx="7934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 smtClean="0">
                <a:solidFill>
                  <a:srgbClr val="00B050"/>
                </a:solidFill>
              </a:rPr>
              <a:t>LES 4 DUCHES</a:t>
            </a:r>
          </a:p>
        </p:txBody>
      </p:sp>
      <p:sp>
        <p:nvSpPr>
          <p:cNvPr id="66" name="ZoneTexte 65"/>
          <p:cNvSpPr txBox="1"/>
          <p:nvPr/>
        </p:nvSpPr>
        <p:spPr>
          <a:xfrm>
            <a:off x="6200797" y="-49723"/>
            <a:ext cx="2745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La situation vers la fin des années 1850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6192652" y="183146"/>
            <a:ext cx="5626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 smtClean="0">
                <a:solidFill>
                  <a:srgbClr val="00B050"/>
                </a:solidFill>
              </a:rPr>
              <a:t>VENETIE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201362" y="446963"/>
            <a:ext cx="1366740" cy="1464012"/>
          </a:xfrm>
          <a:prstGeom prst="rect">
            <a:avLst/>
          </a:prstGeom>
          <a:noFill/>
          <a:ln w="63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6" name="ZoneTexte 45"/>
          <p:cNvSpPr txBox="1"/>
          <p:nvPr/>
        </p:nvSpPr>
        <p:spPr>
          <a:xfrm>
            <a:off x="1654913" y="905923"/>
            <a:ext cx="6415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i="1" dirty="0" smtClean="0">
                <a:solidFill>
                  <a:srgbClr val="7030A0"/>
                </a:solidFill>
              </a:rPr>
              <a:t>FRANCE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315786" y="1096639"/>
            <a:ext cx="310600" cy="241428"/>
          </a:xfrm>
          <a:prstGeom prst="rect">
            <a:avLst/>
          </a:prstGeom>
          <a:noFill/>
          <a:ln w="63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8" name="ZoneTexte 47"/>
          <p:cNvSpPr txBox="1"/>
          <p:nvPr/>
        </p:nvSpPr>
        <p:spPr>
          <a:xfrm>
            <a:off x="6694084" y="1080120"/>
            <a:ext cx="15931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Puissance alliée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433643" y="446963"/>
            <a:ext cx="1758475" cy="1652867"/>
          </a:xfrm>
          <a:prstGeom prst="rect">
            <a:avLst/>
          </a:prstGeom>
          <a:noFill/>
          <a:ln w="63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3713889" y="835029"/>
            <a:ext cx="11801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i="1" dirty="0" smtClean="0">
                <a:solidFill>
                  <a:schemeClr val="accent4"/>
                </a:solidFill>
              </a:rPr>
              <a:t>EMP D AUTRICHE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308705" y="1472064"/>
            <a:ext cx="317682" cy="253562"/>
          </a:xfrm>
          <a:prstGeom prst="rect">
            <a:avLst/>
          </a:prstGeom>
          <a:noFill/>
          <a:ln w="63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2" name="ZoneTexte 51"/>
          <p:cNvSpPr txBox="1"/>
          <p:nvPr/>
        </p:nvSpPr>
        <p:spPr>
          <a:xfrm>
            <a:off x="6736360" y="1438298"/>
            <a:ext cx="2506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Puissance hostile, « prison des peuples »</a:t>
            </a:r>
          </a:p>
        </p:txBody>
      </p:sp>
      <p:sp>
        <p:nvSpPr>
          <p:cNvPr id="2" name="Rectangle 1"/>
          <p:cNvSpPr/>
          <p:nvPr/>
        </p:nvSpPr>
        <p:spPr>
          <a:xfrm>
            <a:off x="2902162" y="1919200"/>
            <a:ext cx="453079" cy="428369"/>
          </a:xfrm>
          <a:prstGeom prst="rect">
            <a:avLst/>
          </a:pr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3040334" y="2123044"/>
            <a:ext cx="4978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Turin</a:t>
            </a:r>
            <a:endParaRPr lang="fr-FR" sz="1200" i="1" dirty="0"/>
          </a:p>
        </p:txBody>
      </p:sp>
    </p:spTree>
    <p:extLst>
      <p:ext uri="{BB962C8B-B14F-4D97-AF65-F5344CB8AC3E}">
        <p14:creationId xmlns:p14="http://schemas.microsoft.com/office/powerpoint/2010/main" val="502473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1" grpId="0" animBg="1"/>
      <p:bldP spid="42" grpId="0"/>
      <p:bldP spid="43" grpId="0" animBg="1"/>
      <p:bldP spid="46" grpId="0"/>
      <p:bldP spid="47" grpId="0" animBg="1"/>
      <p:bldP spid="48" grpId="0"/>
      <p:bldP spid="49" grpId="0" animBg="1"/>
      <p:bldP spid="50" grpId="0"/>
      <p:bldP spid="51" grpId="0" animBg="1"/>
      <p:bldP spid="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>
          <a:xfrm>
            <a:off x="3461746" y="1628164"/>
            <a:ext cx="453079" cy="428369"/>
          </a:xfrm>
          <a:prstGeom prst="rect">
            <a:avLst/>
          </a:prstGeom>
          <a:pattFill prst="ltHorz">
            <a:fgClr>
              <a:srgbClr val="00B050"/>
            </a:fgClr>
            <a:bgClr>
              <a:schemeClr val="bg1"/>
            </a:bgClr>
          </a:patt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1" name="Groupe 70"/>
          <p:cNvGrpSpPr/>
          <p:nvPr/>
        </p:nvGrpSpPr>
        <p:grpSpPr>
          <a:xfrm>
            <a:off x="3732155" y="2283636"/>
            <a:ext cx="681761" cy="622159"/>
            <a:chOff x="3554392" y="2405851"/>
            <a:chExt cx="535930" cy="509942"/>
          </a:xfrm>
          <a:pattFill prst="ltHorz">
            <a:fgClr>
              <a:srgbClr val="00B050"/>
            </a:fgClr>
            <a:bgClr>
              <a:schemeClr val="bg1"/>
            </a:bgClr>
          </a:pattFill>
        </p:grpSpPr>
        <p:sp>
          <p:nvSpPr>
            <p:cNvPr id="72" name="Rectangle 71"/>
            <p:cNvSpPr/>
            <p:nvPr/>
          </p:nvSpPr>
          <p:spPr>
            <a:xfrm>
              <a:off x="3554392" y="2405851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822357" y="2405851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554392" y="2660822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822356" y="2660821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76" name="Rectangle 75"/>
          <p:cNvSpPr/>
          <p:nvPr/>
        </p:nvSpPr>
        <p:spPr>
          <a:xfrm>
            <a:off x="4761433" y="3144794"/>
            <a:ext cx="502527" cy="1330411"/>
          </a:xfrm>
          <a:prstGeom prst="rect">
            <a:avLst/>
          </a:prstGeom>
          <a:pattFill prst="ltHorz">
            <a:fgClr>
              <a:srgbClr val="00B050"/>
            </a:fgClr>
            <a:bgClr>
              <a:schemeClr val="bg1"/>
            </a:bgClr>
          </a:patt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77" name="Rectangle 76"/>
          <p:cNvSpPr/>
          <p:nvPr/>
        </p:nvSpPr>
        <p:spPr>
          <a:xfrm>
            <a:off x="4580219" y="4654377"/>
            <a:ext cx="329514" cy="329514"/>
          </a:xfrm>
          <a:prstGeom prst="rect">
            <a:avLst/>
          </a:prstGeom>
          <a:pattFill prst="ltHorz">
            <a:fgClr>
              <a:srgbClr val="00B050"/>
            </a:fgClr>
            <a:bgClr>
              <a:schemeClr val="bg1"/>
            </a:bgClr>
          </a:patt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2910021" y="1902939"/>
            <a:ext cx="453079" cy="4283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6321586" y="705939"/>
            <a:ext cx="265875" cy="2590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ZoneTexte 41"/>
          <p:cNvSpPr txBox="1"/>
          <p:nvPr/>
        </p:nvSpPr>
        <p:spPr>
          <a:xfrm>
            <a:off x="6683659" y="646016"/>
            <a:ext cx="2479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Royaume italien à l’origine de l’unité italienne</a:t>
            </a:r>
          </a:p>
        </p:txBody>
      </p:sp>
      <p:sp>
        <p:nvSpPr>
          <p:cNvPr id="4" name="Rectangle 3"/>
          <p:cNvSpPr/>
          <p:nvPr/>
        </p:nvSpPr>
        <p:spPr>
          <a:xfrm>
            <a:off x="3461746" y="1628164"/>
            <a:ext cx="453079" cy="428369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983059" y="1641082"/>
            <a:ext cx="453079" cy="428369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0" name="Groupe 9"/>
          <p:cNvGrpSpPr/>
          <p:nvPr/>
        </p:nvGrpSpPr>
        <p:grpSpPr>
          <a:xfrm>
            <a:off x="3732155" y="2283636"/>
            <a:ext cx="681761" cy="622159"/>
            <a:chOff x="3554392" y="2405851"/>
            <a:chExt cx="535930" cy="509942"/>
          </a:xfrm>
          <a:noFill/>
        </p:grpSpPr>
        <p:sp>
          <p:nvSpPr>
            <p:cNvPr id="6" name="Rectangle 5"/>
            <p:cNvSpPr/>
            <p:nvPr/>
          </p:nvSpPr>
          <p:spPr>
            <a:xfrm>
              <a:off x="3554392" y="2405851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822357" y="2405851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54392" y="2660822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822356" y="2660821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3997251" y="3303373"/>
            <a:ext cx="505852" cy="486032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4761433" y="3144794"/>
            <a:ext cx="502527" cy="1330411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580219" y="4654377"/>
            <a:ext cx="329514" cy="329514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3037706" y="2053278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3633301" y="1846828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4250177" y="1824950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4761433" y="4009765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4662579" y="4654377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4073034" y="3511475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4191563" y="3554024"/>
            <a:ext cx="5470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Rome</a:t>
            </a:r>
            <a:endParaRPr lang="fr-FR" sz="1200" i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4209599" y="3968061"/>
            <a:ext cx="609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Naples</a:t>
            </a:r>
            <a:endParaRPr lang="fr-FR" sz="1200" i="1" dirty="0"/>
          </a:p>
        </p:txBody>
      </p:sp>
      <p:sp>
        <p:nvSpPr>
          <p:cNvPr id="27" name="ZoneTexte 26"/>
          <p:cNvSpPr txBox="1"/>
          <p:nvPr/>
        </p:nvSpPr>
        <p:spPr>
          <a:xfrm>
            <a:off x="3894436" y="4612672"/>
            <a:ext cx="698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Palerme</a:t>
            </a:r>
            <a:endParaRPr lang="fr-FR" sz="1200" i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3417357" y="2036002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Milan</a:t>
            </a:r>
            <a:endParaRPr lang="fr-FR" sz="1200" i="1" dirty="0"/>
          </a:p>
        </p:txBody>
      </p:sp>
      <p:sp>
        <p:nvSpPr>
          <p:cNvPr id="30" name="ZoneTexte 29"/>
          <p:cNvSpPr txBox="1"/>
          <p:nvPr/>
        </p:nvSpPr>
        <p:spPr>
          <a:xfrm>
            <a:off x="3930196" y="2040211"/>
            <a:ext cx="5841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Venise</a:t>
            </a:r>
            <a:endParaRPr lang="fr-FR" sz="1200" i="1" dirty="0"/>
          </a:p>
        </p:txBody>
      </p:sp>
      <p:sp>
        <p:nvSpPr>
          <p:cNvPr id="31" name="Ellipse 30"/>
          <p:cNvSpPr/>
          <p:nvPr/>
        </p:nvSpPr>
        <p:spPr>
          <a:xfrm>
            <a:off x="3815971" y="2705143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3033266" y="2837162"/>
            <a:ext cx="711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Florence</a:t>
            </a:r>
            <a:endParaRPr lang="fr-FR" sz="1200" i="1" dirty="0"/>
          </a:p>
        </p:txBody>
      </p:sp>
      <p:sp>
        <p:nvSpPr>
          <p:cNvPr id="38" name="ZoneTexte 37"/>
          <p:cNvSpPr txBox="1"/>
          <p:nvPr/>
        </p:nvSpPr>
        <p:spPr>
          <a:xfrm>
            <a:off x="2795689" y="2338971"/>
            <a:ext cx="94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i="1" dirty="0" smtClean="0">
                <a:solidFill>
                  <a:srgbClr val="00B050"/>
                </a:solidFill>
              </a:rPr>
              <a:t>R. PIEMONT S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5031930" y="4481167"/>
            <a:ext cx="76728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dirty="0" smtClean="0">
                <a:solidFill>
                  <a:srgbClr val="00B050"/>
                </a:solidFill>
              </a:rPr>
              <a:t>R. Des  DEUX-SICILE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3871705" y="3043890"/>
            <a:ext cx="802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i="1" dirty="0" smtClean="0">
                <a:solidFill>
                  <a:srgbClr val="00B050"/>
                </a:solidFill>
              </a:rPr>
              <a:t>ETATS DE L’EGLISE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308704" y="353212"/>
            <a:ext cx="265875" cy="220542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/>
          <p:cNvSpPr txBox="1"/>
          <p:nvPr/>
        </p:nvSpPr>
        <p:spPr>
          <a:xfrm>
            <a:off x="6683659" y="339289"/>
            <a:ext cx="24050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Etats et peuples de langue italienne</a:t>
            </a:r>
          </a:p>
        </p:txBody>
      </p:sp>
      <p:sp>
        <p:nvSpPr>
          <p:cNvPr id="63" name="ZoneTexte 62"/>
          <p:cNvSpPr txBox="1"/>
          <p:nvPr/>
        </p:nvSpPr>
        <p:spPr>
          <a:xfrm>
            <a:off x="3417357" y="1370496"/>
            <a:ext cx="6987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 smtClean="0">
                <a:solidFill>
                  <a:srgbClr val="00B050"/>
                </a:solidFill>
              </a:rPr>
              <a:t>LOMBARDIE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4073034" y="1390562"/>
            <a:ext cx="5626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 smtClean="0">
                <a:solidFill>
                  <a:srgbClr val="00B050"/>
                </a:solidFill>
              </a:rPr>
              <a:t>VENETIE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4372371" y="2372498"/>
            <a:ext cx="7934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 smtClean="0">
                <a:solidFill>
                  <a:srgbClr val="00B050"/>
                </a:solidFill>
              </a:rPr>
              <a:t>LES 4 DUCHES</a:t>
            </a:r>
          </a:p>
        </p:txBody>
      </p:sp>
      <p:sp>
        <p:nvSpPr>
          <p:cNvPr id="66" name="ZoneTexte 65"/>
          <p:cNvSpPr txBox="1"/>
          <p:nvPr/>
        </p:nvSpPr>
        <p:spPr>
          <a:xfrm>
            <a:off x="6200797" y="-49723"/>
            <a:ext cx="2745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La situation vers la fin des années 1850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6192652" y="183146"/>
            <a:ext cx="5626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 smtClean="0">
                <a:solidFill>
                  <a:srgbClr val="00B050"/>
                </a:solidFill>
              </a:rPr>
              <a:t>VENETIE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201362" y="446963"/>
            <a:ext cx="1366740" cy="1464012"/>
          </a:xfrm>
          <a:prstGeom prst="rect">
            <a:avLst/>
          </a:prstGeom>
          <a:noFill/>
          <a:ln w="63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6" name="ZoneTexte 45"/>
          <p:cNvSpPr txBox="1"/>
          <p:nvPr/>
        </p:nvSpPr>
        <p:spPr>
          <a:xfrm>
            <a:off x="1654913" y="905923"/>
            <a:ext cx="6415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i="1" dirty="0" smtClean="0">
                <a:solidFill>
                  <a:srgbClr val="7030A0"/>
                </a:solidFill>
              </a:rPr>
              <a:t>FRANCE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315786" y="1096639"/>
            <a:ext cx="310600" cy="241428"/>
          </a:xfrm>
          <a:prstGeom prst="rect">
            <a:avLst/>
          </a:prstGeom>
          <a:noFill/>
          <a:ln w="63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8" name="ZoneTexte 47"/>
          <p:cNvSpPr txBox="1"/>
          <p:nvPr/>
        </p:nvSpPr>
        <p:spPr>
          <a:xfrm>
            <a:off x="6694084" y="1080120"/>
            <a:ext cx="15931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Puissance alliée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433643" y="446963"/>
            <a:ext cx="1758475" cy="1652867"/>
          </a:xfrm>
          <a:prstGeom prst="rect">
            <a:avLst/>
          </a:prstGeom>
          <a:noFill/>
          <a:ln w="63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3713889" y="835029"/>
            <a:ext cx="11801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i="1" dirty="0" smtClean="0">
                <a:solidFill>
                  <a:schemeClr val="accent4"/>
                </a:solidFill>
              </a:rPr>
              <a:t>EMP D AUTRICHE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308705" y="1472064"/>
            <a:ext cx="317682" cy="253562"/>
          </a:xfrm>
          <a:prstGeom prst="rect">
            <a:avLst/>
          </a:prstGeom>
          <a:noFill/>
          <a:ln w="63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2" name="ZoneTexte 51"/>
          <p:cNvSpPr txBox="1"/>
          <p:nvPr/>
        </p:nvSpPr>
        <p:spPr>
          <a:xfrm>
            <a:off x="6736360" y="1438298"/>
            <a:ext cx="2506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Puissance hostile, « prison des peuples »</a:t>
            </a:r>
          </a:p>
        </p:txBody>
      </p:sp>
      <p:sp>
        <p:nvSpPr>
          <p:cNvPr id="2" name="Rectangle 1"/>
          <p:cNvSpPr/>
          <p:nvPr/>
        </p:nvSpPr>
        <p:spPr>
          <a:xfrm>
            <a:off x="2902162" y="1919200"/>
            <a:ext cx="453079" cy="428369"/>
          </a:xfrm>
          <a:prstGeom prst="rect">
            <a:avLst/>
          </a:pr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3040334" y="2123044"/>
            <a:ext cx="4978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Turin</a:t>
            </a:r>
            <a:endParaRPr lang="fr-FR" sz="1200" i="1" dirty="0"/>
          </a:p>
        </p:txBody>
      </p:sp>
      <p:sp>
        <p:nvSpPr>
          <p:cNvPr id="53" name="Rectangle 52"/>
          <p:cNvSpPr/>
          <p:nvPr/>
        </p:nvSpPr>
        <p:spPr>
          <a:xfrm>
            <a:off x="2602369" y="1391996"/>
            <a:ext cx="217116" cy="189470"/>
          </a:xfrm>
          <a:prstGeom prst="rect">
            <a:avLst/>
          </a:prstGeom>
          <a:noFill/>
          <a:ln w="63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4" name="Rectangle 53"/>
          <p:cNvSpPr/>
          <p:nvPr/>
        </p:nvSpPr>
        <p:spPr>
          <a:xfrm>
            <a:off x="2602369" y="1725625"/>
            <a:ext cx="217116" cy="189470"/>
          </a:xfrm>
          <a:prstGeom prst="rect">
            <a:avLst/>
          </a:prstGeom>
          <a:noFill/>
          <a:ln w="63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5" name="ZoneTexte 54"/>
          <p:cNvSpPr txBox="1"/>
          <p:nvPr/>
        </p:nvSpPr>
        <p:spPr>
          <a:xfrm>
            <a:off x="2789799" y="1326470"/>
            <a:ext cx="5879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u="sng" dirty="0" smtClean="0"/>
              <a:t>Savoie</a:t>
            </a:r>
            <a:endParaRPr lang="fr-FR" sz="1200" i="1" u="sng" dirty="0"/>
          </a:p>
        </p:txBody>
      </p:sp>
      <p:sp>
        <p:nvSpPr>
          <p:cNvPr id="56" name="ZoneTexte 55"/>
          <p:cNvSpPr txBox="1"/>
          <p:nvPr/>
        </p:nvSpPr>
        <p:spPr>
          <a:xfrm>
            <a:off x="2777864" y="1603096"/>
            <a:ext cx="456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u="sng" dirty="0" smtClean="0"/>
              <a:t>Nice</a:t>
            </a:r>
            <a:endParaRPr lang="fr-FR" sz="1200" i="1" u="sng" dirty="0"/>
          </a:p>
        </p:txBody>
      </p:sp>
      <p:cxnSp>
        <p:nvCxnSpPr>
          <p:cNvPr id="57" name="Connecteur droit avec flèche 56"/>
          <p:cNvCxnSpPr/>
          <p:nvPr/>
        </p:nvCxnSpPr>
        <p:spPr>
          <a:xfrm flipH="1">
            <a:off x="2405449" y="1474573"/>
            <a:ext cx="304800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/>
          <p:nvPr/>
        </p:nvCxnSpPr>
        <p:spPr>
          <a:xfrm flipH="1">
            <a:off x="2338114" y="1824950"/>
            <a:ext cx="3676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/>
          <p:cNvCxnSpPr/>
          <p:nvPr/>
        </p:nvCxnSpPr>
        <p:spPr>
          <a:xfrm flipH="1">
            <a:off x="3236840" y="1690904"/>
            <a:ext cx="349758" cy="35513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ZoneTexte 59"/>
          <p:cNvSpPr txBox="1"/>
          <p:nvPr/>
        </p:nvSpPr>
        <p:spPr>
          <a:xfrm>
            <a:off x="6209035" y="1869643"/>
            <a:ext cx="2745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Les résultats de l’intervention française en 1859</a:t>
            </a:r>
          </a:p>
        </p:txBody>
      </p:sp>
      <p:cxnSp>
        <p:nvCxnSpPr>
          <p:cNvPr id="61" name="Connecteur droit avec flèche 60"/>
          <p:cNvCxnSpPr>
            <a:stCxn id="62" idx="1"/>
          </p:cNvCxnSpPr>
          <p:nvPr/>
        </p:nvCxnSpPr>
        <p:spPr>
          <a:xfrm flipH="1">
            <a:off x="6374179" y="2455377"/>
            <a:ext cx="290232" cy="24843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ZoneTexte 61"/>
          <p:cNvSpPr txBox="1"/>
          <p:nvPr/>
        </p:nvSpPr>
        <p:spPr>
          <a:xfrm>
            <a:off x="6664411" y="2316877"/>
            <a:ext cx="1817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Rattachement au Piémont</a:t>
            </a:r>
          </a:p>
        </p:txBody>
      </p:sp>
      <p:cxnSp>
        <p:nvCxnSpPr>
          <p:cNvPr id="68" name="Connecteur droit avec flèche 67"/>
          <p:cNvCxnSpPr/>
          <p:nvPr/>
        </p:nvCxnSpPr>
        <p:spPr>
          <a:xfrm flipH="1">
            <a:off x="6315146" y="2784971"/>
            <a:ext cx="304800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ZoneTexte 68"/>
          <p:cNvSpPr txBox="1"/>
          <p:nvPr/>
        </p:nvSpPr>
        <p:spPr>
          <a:xfrm>
            <a:off x="6664411" y="2648204"/>
            <a:ext cx="17712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Rattachement à la France</a:t>
            </a:r>
          </a:p>
        </p:txBody>
      </p:sp>
      <p:sp>
        <p:nvSpPr>
          <p:cNvPr id="78" name="ZoneTexte 77"/>
          <p:cNvSpPr txBox="1"/>
          <p:nvPr/>
        </p:nvSpPr>
        <p:spPr>
          <a:xfrm>
            <a:off x="6209035" y="2989386"/>
            <a:ext cx="2745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L’Italie assemblée et proclamée</a:t>
            </a:r>
          </a:p>
        </p:txBody>
      </p:sp>
      <p:sp>
        <p:nvSpPr>
          <p:cNvPr id="79" name="Rectangle 78"/>
          <p:cNvSpPr/>
          <p:nvPr/>
        </p:nvSpPr>
        <p:spPr>
          <a:xfrm>
            <a:off x="6374179" y="3362385"/>
            <a:ext cx="338705" cy="290370"/>
          </a:xfrm>
          <a:prstGeom prst="rect">
            <a:avLst/>
          </a:prstGeom>
          <a:pattFill prst="ltHorz">
            <a:fgClr>
              <a:srgbClr val="00B050"/>
            </a:fgClr>
            <a:bgClr>
              <a:schemeClr val="bg1"/>
            </a:bgClr>
          </a:patt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ZoneTexte 79"/>
          <p:cNvSpPr txBox="1"/>
          <p:nvPr/>
        </p:nvSpPr>
        <p:spPr>
          <a:xfrm>
            <a:off x="6798267" y="3350198"/>
            <a:ext cx="2271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Territoires rattachés en 1860</a:t>
            </a:r>
          </a:p>
        </p:txBody>
      </p:sp>
      <p:sp>
        <p:nvSpPr>
          <p:cNvPr id="81" name="Forme libre 80"/>
          <p:cNvSpPr/>
          <p:nvPr/>
        </p:nvSpPr>
        <p:spPr>
          <a:xfrm>
            <a:off x="3675777" y="2850292"/>
            <a:ext cx="1003315" cy="1960605"/>
          </a:xfrm>
          <a:custGeom>
            <a:avLst/>
            <a:gdLst>
              <a:gd name="connsiteX0" fmla="*/ 90373 w 1779130"/>
              <a:gd name="connsiteY0" fmla="*/ 0 h 2430162"/>
              <a:gd name="connsiteX1" fmla="*/ 189227 w 1779130"/>
              <a:gd name="connsiteY1" fmla="*/ 1441622 h 2430162"/>
              <a:gd name="connsiteX2" fmla="*/ 1779130 w 1779130"/>
              <a:gd name="connsiteY2" fmla="*/ 2430162 h 2430162"/>
              <a:gd name="connsiteX0" fmla="*/ 703916 w 1610079"/>
              <a:gd name="connsiteY0" fmla="*/ 0 h 1960605"/>
              <a:gd name="connsiteX1" fmla="*/ 20176 w 1610079"/>
              <a:gd name="connsiteY1" fmla="*/ 972065 h 1960605"/>
              <a:gd name="connsiteX2" fmla="*/ 1610079 w 1610079"/>
              <a:gd name="connsiteY2" fmla="*/ 1960605 h 1960605"/>
              <a:gd name="connsiteX0" fmla="*/ 402536 w 1308699"/>
              <a:gd name="connsiteY0" fmla="*/ 0 h 1960605"/>
              <a:gd name="connsiteX1" fmla="*/ 31834 w 1308699"/>
              <a:gd name="connsiteY1" fmla="*/ 1013255 h 1960605"/>
              <a:gd name="connsiteX2" fmla="*/ 1308699 w 1308699"/>
              <a:gd name="connsiteY2" fmla="*/ 1960605 h 1960605"/>
              <a:gd name="connsiteX0" fmla="*/ 97152 w 1003315"/>
              <a:gd name="connsiteY0" fmla="*/ 0 h 1960605"/>
              <a:gd name="connsiteX1" fmla="*/ 88915 w 1003315"/>
              <a:gd name="connsiteY1" fmla="*/ 1062682 h 1960605"/>
              <a:gd name="connsiteX2" fmla="*/ 1003315 w 1003315"/>
              <a:gd name="connsiteY2" fmla="*/ 1960605 h 1960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3315" h="1960605">
                <a:moveTo>
                  <a:pt x="97152" y="0"/>
                </a:moveTo>
                <a:cubicBezTo>
                  <a:pt x="5849" y="518297"/>
                  <a:pt x="-62112" y="735915"/>
                  <a:pt x="88915" y="1062682"/>
                </a:cubicBezTo>
                <a:cubicBezTo>
                  <a:pt x="239942" y="1389450"/>
                  <a:pt x="349093" y="1668848"/>
                  <a:pt x="1003315" y="1960605"/>
                </a:cubicBezTo>
              </a:path>
            </a:pathLst>
          </a:custGeom>
          <a:noFill/>
          <a:ln w="6350">
            <a:solidFill>
              <a:srgbClr val="FF33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Forme libre 81"/>
          <p:cNvSpPr/>
          <p:nvPr/>
        </p:nvSpPr>
        <p:spPr>
          <a:xfrm>
            <a:off x="4852086" y="4127157"/>
            <a:ext cx="263621" cy="642551"/>
          </a:xfrm>
          <a:custGeom>
            <a:avLst/>
            <a:gdLst>
              <a:gd name="connsiteX0" fmla="*/ 0 w 263621"/>
              <a:gd name="connsiteY0" fmla="*/ 642551 h 642551"/>
              <a:gd name="connsiteX1" fmla="*/ 263611 w 263621"/>
              <a:gd name="connsiteY1" fmla="*/ 362465 h 642551"/>
              <a:gd name="connsiteX2" fmla="*/ 8238 w 263621"/>
              <a:gd name="connsiteY2" fmla="*/ 0 h 642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3621" h="642551">
                <a:moveTo>
                  <a:pt x="0" y="642551"/>
                </a:moveTo>
                <a:cubicBezTo>
                  <a:pt x="131119" y="556054"/>
                  <a:pt x="262238" y="469557"/>
                  <a:pt x="263611" y="362465"/>
                </a:cubicBezTo>
                <a:cubicBezTo>
                  <a:pt x="264984" y="255373"/>
                  <a:pt x="136611" y="127686"/>
                  <a:pt x="8238" y="0"/>
                </a:cubicBezTo>
              </a:path>
            </a:pathLst>
          </a:custGeom>
          <a:noFill/>
          <a:ln w="6350">
            <a:solidFill>
              <a:srgbClr val="FF33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Forme libre 82"/>
          <p:cNvSpPr/>
          <p:nvPr/>
        </p:nvSpPr>
        <p:spPr>
          <a:xfrm>
            <a:off x="4308389" y="2734962"/>
            <a:ext cx="516867" cy="1169773"/>
          </a:xfrm>
          <a:custGeom>
            <a:avLst/>
            <a:gdLst>
              <a:gd name="connsiteX0" fmla="*/ 0 w 516867"/>
              <a:gd name="connsiteY0" fmla="*/ 0 h 1169773"/>
              <a:gd name="connsiteX1" fmla="*/ 444843 w 516867"/>
              <a:gd name="connsiteY1" fmla="*/ 362465 h 1169773"/>
              <a:gd name="connsiteX2" fmla="*/ 510746 w 516867"/>
              <a:gd name="connsiteY2" fmla="*/ 1169773 h 1169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867" h="1169773">
                <a:moveTo>
                  <a:pt x="0" y="0"/>
                </a:moveTo>
                <a:cubicBezTo>
                  <a:pt x="179859" y="83751"/>
                  <a:pt x="359719" y="167503"/>
                  <a:pt x="444843" y="362465"/>
                </a:cubicBezTo>
                <a:cubicBezTo>
                  <a:pt x="529967" y="557427"/>
                  <a:pt x="520356" y="863600"/>
                  <a:pt x="510746" y="1169773"/>
                </a:cubicBezTo>
              </a:path>
            </a:pathLst>
          </a:custGeom>
          <a:noFill/>
          <a:ln w="63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Forme libre 83"/>
          <p:cNvSpPr/>
          <p:nvPr/>
        </p:nvSpPr>
        <p:spPr>
          <a:xfrm>
            <a:off x="3028679" y="2232454"/>
            <a:ext cx="719537" cy="584887"/>
          </a:xfrm>
          <a:custGeom>
            <a:avLst/>
            <a:gdLst>
              <a:gd name="connsiteX0" fmla="*/ 35797 w 719537"/>
              <a:gd name="connsiteY0" fmla="*/ 0 h 584887"/>
              <a:gd name="connsiteX1" fmla="*/ 76986 w 719537"/>
              <a:gd name="connsiteY1" fmla="*/ 354227 h 584887"/>
              <a:gd name="connsiteX2" fmla="*/ 719537 w 719537"/>
              <a:gd name="connsiteY2" fmla="*/ 584887 h 584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19537" h="584887">
                <a:moveTo>
                  <a:pt x="35797" y="0"/>
                </a:moveTo>
                <a:cubicBezTo>
                  <a:pt x="-587" y="128373"/>
                  <a:pt x="-36971" y="256746"/>
                  <a:pt x="76986" y="354227"/>
                </a:cubicBezTo>
                <a:cubicBezTo>
                  <a:pt x="190943" y="451708"/>
                  <a:pt x="455240" y="518297"/>
                  <a:pt x="719537" y="584887"/>
                </a:cubicBezTo>
              </a:path>
            </a:pathLst>
          </a:custGeom>
          <a:noFill/>
          <a:ln w="6350">
            <a:solidFill>
              <a:srgbClr val="FF33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ZoneTexte 84"/>
          <p:cNvSpPr txBox="1"/>
          <p:nvPr/>
        </p:nvSpPr>
        <p:spPr>
          <a:xfrm rot="3307126">
            <a:off x="3687291" y="4026774"/>
            <a:ext cx="5902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i="1" dirty="0" err="1" smtClean="0">
                <a:solidFill>
                  <a:srgbClr val="FF0000"/>
                </a:solidFill>
              </a:rPr>
              <a:t>Garibladi</a:t>
            </a:r>
            <a:r>
              <a:rPr lang="fr-FR" sz="800" i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6" name="ZoneTexte 85"/>
          <p:cNvSpPr txBox="1"/>
          <p:nvPr/>
        </p:nvSpPr>
        <p:spPr>
          <a:xfrm rot="2743456">
            <a:off x="4420930" y="2827315"/>
            <a:ext cx="64953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i="1" dirty="0" smtClean="0"/>
              <a:t>Piémontais</a:t>
            </a:r>
          </a:p>
        </p:txBody>
      </p:sp>
      <p:sp>
        <p:nvSpPr>
          <p:cNvPr id="87" name="Forme libre 86"/>
          <p:cNvSpPr/>
          <p:nvPr/>
        </p:nvSpPr>
        <p:spPr>
          <a:xfrm>
            <a:off x="6411864" y="3850201"/>
            <a:ext cx="318782" cy="159564"/>
          </a:xfrm>
          <a:custGeom>
            <a:avLst/>
            <a:gdLst>
              <a:gd name="connsiteX0" fmla="*/ 0 w 318782"/>
              <a:gd name="connsiteY0" fmla="*/ 159564 h 159564"/>
              <a:gd name="connsiteX1" fmla="*/ 176169 w 318782"/>
              <a:gd name="connsiteY1" fmla="*/ 173 h 159564"/>
              <a:gd name="connsiteX2" fmla="*/ 318782 w 318782"/>
              <a:gd name="connsiteY2" fmla="*/ 126008 h 159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8782" h="159564">
                <a:moveTo>
                  <a:pt x="0" y="159564"/>
                </a:moveTo>
                <a:cubicBezTo>
                  <a:pt x="61519" y="82665"/>
                  <a:pt x="123039" y="5766"/>
                  <a:pt x="176169" y="173"/>
                </a:cubicBezTo>
                <a:cubicBezTo>
                  <a:pt x="229299" y="-5420"/>
                  <a:pt x="318782" y="126008"/>
                  <a:pt x="318782" y="126008"/>
                </a:cubicBezTo>
              </a:path>
            </a:pathLst>
          </a:custGeom>
          <a:noFill/>
          <a:ln w="6350">
            <a:solidFill>
              <a:srgbClr val="FF33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Forme libre 87"/>
          <p:cNvSpPr/>
          <p:nvPr/>
        </p:nvSpPr>
        <p:spPr>
          <a:xfrm>
            <a:off x="6436538" y="4054714"/>
            <a:ext cx="318782" cy="159564"/>
          </a:xfrm>
          <a:custGeom>
            <a:avLst/>
            <a:gdLst>
              <a:gd name="connsiteX0" fmla="*/ 0 w 318782"/>
              <a:gd name="connsiteY0" fmla="*/ 159564 h 159564"/>
              <a:gd name="connsiteX1" fmla="*/ 176169 w 318782"/>
              <a:gd name="connsiteY1" fmla="*/ 173 h 159564"/>
              <a:gd name="connsiteX2" fmla="*/ 318782 w 318782"/>
              <a:gd name="connsiteY2" fmla="*/ 126008 h 159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8782" h="159564">
                <a:moveTo>
                  <a:pt x="0" y="159564"/>
                </a:moveTo>
                <a:cubicBezTo>
                  <a:pt x="61519" y="82665"/>
                  <a:pt x="123039" y="5766"/>
                  <a:pt x="176169" y="173"/>
                </a:cubicBezTo>
                <a:cubicBezTo>
                  <a:pt x="229299" y="-5420"/>
                  <a:pt x="318782" y="126008"/>
                  <a:pt x="318782" y="126008"/>
                </a:cubicBezTo>
              </a:path>
            </a:pathLst>
          </a:custGeom>
          <a:noFill/>
          <a:ln w="63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ZoneTexte 88"/>
          <p:cNvSpPr txBox="1"/>
          <p:nvPr/>
        </p:nvSpPr>
        <p:spPr>
          <a:xfrm>
            <a:off x="6798267" y="3846765"/>
            <a:ext cx="2271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Action armée</a:t>
            </a:r>
          </a:p>
        </p:txBody>
      </p:sp>
      <p:sp>
        <p:nvSpPr>
          <p:cNvPr id="90" name="Ellipse 89"/>
          <p:cNvSpPr/>
          <p:nvPr/>
        </p:nvSpPr>
        <p:spPr>
          <a:xfrm>
            <a:off x="4022598" y="3471888"/>
            <a:ext cx="199665" cy="191020"/>
          </a:xfrm>
          <a:prstGeom prst="ellipse">
            <a:avLst/>
          </a:prstGeom>
          <a:noFill/>
          <a:ln w="381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/>
          <p:cNvSpPr/>
          <p:nvPr/>
        </p:nvSpPr>
        <p:spPr>
          <a:xfrm>
            <a:off x="6496096" y="5196831"/>
            <a:ext cx="199665" cy="191020"/>
          </a:xfrm>
          <a:prstGeom prst="ellipse">
            <a:avLst/>
          </a:prstGeom>
          <a:noFill/>
          <a:ln w="381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ZoneTexte 91"/>
          <p:cNvSpPr txBox="1"/>
          <p:nvPr/>
        </p:nvSpPr>
        <p:spPr>
          <a:xfrm>
            <a:off x="6787840" y="5091062"/>
            <a:ext cx="2271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L’armée française protectrice des Etats du pape</a:t>
            </a:r>
          </a:p>
        </p:txBody>
      </p:sp>
      <p:sp>
        <p:nvSpPr>
          <p:cNvPr id="93" name="ZoneTexte 92"/>
          <p:cNvSpPr txBox="1"/>
          <p:nvPr/>
        </p:nvSpPr>
        <p:spPr>
          <a:xfrm>
            <a:off x="6295740" y="4745273"/>
            <a:ext cx="2745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Un frein à l’unité italienne</a:t>
            </a:r>
          </a:p>
        </p:txBody>
      </p:sp>
      <p:sp>
        <p:nvSpPr>
          <p:cNvPr id="94" name="Ellipse 93"/>
          <p:cNvSpPr/>
          <p:nvPr/>
        </p:nvSpPr>
        <p:spPr>
          <a:xfrm>
            <a:off x="2992327" y="2009887"/>
            <a:ext cx="199665" cy="191020"/>
          </a:xfrm>
          <a:prstGeom prst="ellipse">
            <a:avLst/>
          </a:prstGeom>
          <a:noFill/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/>
          <p:cNvSpPr/>
          <p:nvPr/>
        </p:nvSpPr>
        <p:spPr>
          <a:xfrm>
            <a:off x="6520113" y="4379695"/>
            <a:ext cx="199665" cy="191020"/>
          </a:xfrm>
          <a:prstGeom prst="ellipse">
            <a:avLst/>
          </a:prstGeom>
          <a:noFill/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ZoneTexte 95"/>
          <p:cNvSpPr txBox="1"/>
          <p:nvPr/>
        </p:nvSpPr>
        <p:spPr>
          <a:xfrm>
            <a:off x="6798267" y="4297225"/>
            <a:ext cx="2271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Victor Emmanuel II proclamé roi d’Italie en 1861</a:t>
            </a:r>
          </a:p>
        </p:txBody>
      </p:sp>
    </p:spTree>
    <p:extLst>
      <p:ext uri="{BB962C8B-B14F-4D97-AF65-F5344CB8AC3E}">
        <p14:creationId xmlns:p14="http://schemas.microsoft.com/office/powerpoint/2010/main" val="3065067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6" grpId="0" animBg="1"/>
      <p:bldP spid="77" grpId="0" animBg="1"/>
      <p:bldP spid="53" grpId="0" animBg="1"/>
      <p:bldP spid="54" grpId="0" animBg="1"/>
      <p:bldP spid="55" grpId="0"/>
      <p:bldP spid="56" grpId="0"/>
      <p:bldP spid="60" grpId="0"/>
      <p:bldP spid="62" grpId="0"/>
      <p:bldP spid="69" grpId="0"/>
      <p:bldP spid="78" grpId="0"/>
      <p:bldP spid="79" grpId="0" animBg="1"/>
      <p:bldP spid="80" grpId="0"/>
      <p:bldP spid="81" grpId="0" animBg="1"/>
      <p:bldP spid="82" grpId="0" animBg="1"/>
      <p:bldP spid="83" grpId="0" animBg="1"/>
      <p:bldP spid="84" grpId="0" animBg="1"/>
      <p:bldP spid="85" grpId="0"/>
      <p:bldP spid="86" grpId="0"/>
      <p:bldP spid="87" grpId="0" animBg="1"/>
      <p:bldP spid="88" grpId="0" animBg="1"/>
      <p:bldP spid="89" grpId="0"/>
      <p:bldP spid="90" grpId="0" animBg="1"/>
      <p:bldP spid="91" grpId="0" animBg="1"/>
      <p:bldP spid="92" grpId="0"/>
      <p:bldP spid="93" grpId="0"/>
      <p:bldP spid="94" grpId="0" animBg="1"/>
      <p:bldP spid="95" grpId="0" animBg="1"/>
      <p:bldP spid="9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/>
          <p:cNvSpPr/>
          <p:nvPr/>
        </p:nvSpPr>
        <p:spPr>
          <a:xfrm>
            <a:off x="3983059" y="1641082"/>
            <a:ext cx="453079" cy="428369"/>
          </a:xfrm>
          <a:prstGeom prst="rect">
            <a:avLst/>
          </a:prstGeom>
          <a:pattFill prst="dashHorz">
            <a:fgClr>
              <a:schemeClr val="accent6">
                <a:lumMod val="60000"/>
                <a:lumOff val="40000"/>
              </a:schemeClr>
            </a:fgClr>
            <a:bgClr>
              <a:schemeClr val="bg1"/>
            </a:bgClr>
          </a:patt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 69"/>
          <p:cNvSpPr/>
          <p:nvPr/>
        </p:nvSpPr>
        <p:spPr>
          <a:xfrm>
            <a:off x="3461746" y="1628164"/>
            <a:ext cx="453079" cy="428369"/>
          </a:xfrm>
          <a:prstGeom prst="rect">
            <a:avLst/>
          </a:prstGeom>
          <a:pattFill prst="ltHorz">
            <a:fgClr>
              <a:srgbClr val="00B050"/>
            </a:fgClr>
            <a:bgClr>
              <a:schemeClr val="bg1"/>
            </a:bgClr>
          </a:patt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Rectangle 76"/>
          <p:cNvSpPr/>
          <p:nvPr/>
        </p:nvSpPr>
        <p:spPr>
          <a:xfrm>
            <a:off x="4580219" y="4654377"/>
            <a:ext cx="329514" cy="329514"/>
          </a:xfrm>
          <a:prstGeom prst="rect">
            <a:avLst/>
          </a:prstGeom>
          <a:pattFill prst="ltHorz">
            <a:fgClr>
              <a:srgbClr val="00B050"/>
            </a:fgClr>
            <a:bgClr>
              <a:schemeClr val="bg1"/>
            </a:bgClr>
          </a:patt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grpSp>
        <p:nvGrpSpPr>
          <p:cNvPr id="71" name="Groupe 70"/>
          <p:cNvGrpSpPr/>
          <p:nvPr/>
        </p:nvGrpSpPr>
        <p:grpSpPr>
          <a:xfrm>
            <a:off x="3732155" y="2283636"/>
            <a:ext cx="681761" cy="622159"/>
            <a:chOff x="3554392" y="2405851"/>
            <a:chExt cx="535930" cy="509942"/>
          </a:xfrm>
          <a:pattFill prst="ltHorz">
            <a:fgClr>
              <a:srgbClr val="00B050"/>
            </a:fgClr>
            <a:bgClr>
              <a:schemeClr val="bg1"/>
            </a:bgClr>
          </a:pattFill>
        </p:grpSpPr>
        <p:sp>
          <p:nvSpPr>
            <p:cNvPr id="72" name="Rectangle 71"/>
            <p:cNvSpPr/>
            <p:nvPr/>
          </p:nvSpPr>
          <p:spPr>
            <a:xfrm>
              <a:off x="3554392" y="2405851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822357" y="2405851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554392" y="2660822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822356" y="2660821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76" name="Rectangle 75"/>
          <p:cNvSpPr/>
          <p:nvPr/>
        </p:nvSpPr>
        <p:spPr>
          <a:xfrm>
            <a:off x="4761433" y="3144794"/>
            <a:ext cx="502527" cy="1330411"/>
          </a:xfrm>
          <a:prstGeom prst="rect">
            <a:avLst/>
          </a:prstGeom>
          <a:pattFill prst="ltHorz">
            <a:fgClr>
              <a:srgbClr val="00B050"/>
            </a:fgClr>
            <a:bgClr>
              <a:schemeClr val="bg1"/>
            </a:bgClr>
          </a:patt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01" name="Rectangle 100"/>
          <p:cNvSpPr/>
          <p:nvPr/>
        </p:nvSpPr>
        <p:spPr>
          <a:xfrm>
            <a:off x="3997251" y="3303373"/>
            <a:ext cx="505852" cy="486032"/>
          </a:xfrm>
          <a:prstGeom prst="rect">
            <a:avLst/>
          </a:prstGeom>
          <a:pattFill prst="lgGrid">
            <a:fgClr>
              <a:srgbClr val="92D050"/>
            </a:fgClr>
            <a:bgClr>
              <a:schemeClr val="bg1"/>
            </a:bgClr>
          </a:patt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2910021" y="1902939"/>
            <a:ext cx="453079" cy="4283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6321586" y="705939"/>
            <a:ext cx="265875" cy="2590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ZoneTexte 41"/>
          <p:cNvSpPr txBox="1"/>
          <p:nvPr/>
        </p:nvSpPr>
        <p:spPr>
          <a:xfrm>
            <a:off x="6683659" y="646016"/>
            <a:ext cx="2479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Royaume italien à l’origine de l’unité italienne</a:t>
            </a:r>
          </a:p>
        </p:txBody>
      </p:sp>
      <p:sp>
        <p:nvSpPr>
          <p:cNvPr id="4" name="Rectangle 3"/>
          <p:cNvSpPr/>
          <p:nvPr/>
        </p:nvSpPr>
        <p:spPr>
          <a:xfrm>
            <a:off x="3461746" y="1628164"/>
            <a:ext cx="453079" cy="428369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983059" y="1641082"/>
            <a:ext cx="453079" cy="428369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0" name="Groupe 9"/>
          <p:cNvGrpSpPr/>
          <p:nvPr/>
        </p:nvGrpSpPr>
        <p:grpSpPr>
          <a:xfrm>
            <a:off x="3732155" y="2283636"/>
            <a:ext cx="681761" cy="622159"/>
            <a:chOff x="3554392" y="2405851"/>
            <a:chExt cx="535930" cy="509942"/>
          </a:xfrm>
          <a:noFill/>
        </p:grpSpPr>
        <p:sp>
          <p:nvSpPr>
            <p:cNvPr id="6" name="Rectangle 5"/>
            <p:cNvSpPr/>
            <p:nvPr/>
          </p:nvSpPr>
          <p:spPr>
            <a:xfrm>
              <a:off x="3554392" y="2405851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822357" y="2405851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54392" y="2660822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822356" y="2660821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3997251" y="3303373"/>
            <a:ext cx="505852" cy="486032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4761433" y="3144794"/>
            <a:ext cx="502527" cy="1330411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580219" y="4654377"/>
            <a:ext cx="329514" cy="329514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3037706" y="2053278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3633301" y="1846828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4250177" y="1824950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4761433" y="4009765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4662579" y="4654377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4073034" y="3511475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4191563" y="3554024"/>
            <a:ext cx="5470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Rome</a:t>
            </a:r>
            <a:endParaRPr lang="fr-FR" sz="1200" i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4209599" y="3968061"/>
            <a:ext cx="609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Naples</a:t>
            </a:r>
            <a:endParaRPr lang="fr-FR" sz="1200" i="1" dirty="0"/>
          </a:p>
        </p:txBody>
      </p:sp>
      <p:sp>
        <p:nvSpPr>
          <p:cNvPr id="27" name="ZoneTexte 26"/>
          <p:cNvSpPr txBox="1"/>
          <p:nvPr/>
        </p:nvSpPr>
        <p:spPr>
          <a:xfrm>
            <a:off x="3894436" y="4612672"/>
            <a:ext cx="698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Palerme</a:t>
            </a:r>
            <a:endParaRPr lang="fr-FR" sz="1200" i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3417357" y="2036002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Milan</a:t>
            </a:r>
            <a:endParaRPr lang="fr-FR" sz="1200" i="1" dirty="0"/>
          </a:p>
        </p:txBody>
      </p:sp>
      <p:sp>
        <p:nvSpPr>
          <p:cNvPr id="30" name="ZoneTexte 29"/>
          <p:cNvSpPr txBox="1"/>
          <p:nvPr/>
        </p:nvSpPr>
        <p:spPr>
          <a:xfrm>
            <a:off x="3930196" y="2040211"/>
            <a:ext cx="5841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Venise</a:t>
            </a:r>
            <a:endParaRPr lang="fr-FR" sz="1200" i="1" dirty="0"/>
          </a:p>
        </p:txBody>
      </p:sp>
      <p:sp>
        <p:nvSpPr>
          <p:cNvPr id="31" name="Ellipse 30"/>
          <p:cNvSpPr/>
          <p:nvPr/>
        </p:nvSpPr>
        <p:spPr>
          <a:xfrm>
            <a:off x="3815971" y="2705143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3033266" y="2837162"/>
            <a:ext cx="711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Florence</a:t>
            </a:r>
            <a:endParaRPr lang="fr-FR" sz="1200" i="1" dirty="0"/>
          </a:p>
        </p:txBody>
      </p:sp>
      <p:sp>
        <p:nvSpPr>
          <p:cNvPr id="38" name="ZoneTexte 37"/>
          <p:cNvSpPr txBox="1"/>
          <p:nvPr/>
        </p:nvSpPr>
        <p:spPr>
          <a:xfrm>
            <a:off x="2795689" y="2338971"/>
            <a:ext cx="94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i="1" dirty="0" smtClean="0">
                <a:solidFill>
                  <a:srgbClr val="00B050"/>
                </a:solidFill>
              </a:rPr>
              <a:t>R. PIEMONT S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5031930" y="4481167"/>
            <a:ext cx="76728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dirty="0" smtClean="0">
                <a:solidFill>
                  <a:srgbClr val="00B050"/>
                </a:solidFill>
              </a:rPr>
              <a:t>R. Des  DEUX-SICILE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3871705" y="3043890"/>
            <a:ext cx="802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i="1" dirty="0" smtClean="0">
                <a:solidFill>
                  <a:srgbClr val="00B050"/>
                </a:solidFill>
              </a:rPr>
              <a:t>ETATS DE L’EGLISE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308704" y="353212"/>
            <a:ext cx="265875" cy="220542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/>
          <p:cNvSpPr txBox="1"/>
          <p:nvPr/>
        </p:nvSpPr>
        <p:spPr>
          <a:xfrm>
            <a:off x="6683659" y="339289"/>
            <a:ext cx="24050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Etats et peuples de langue italienne</a:t>
            </a:r>
          </a:p>
        </p:txBody>
      </p:sp>
      <p:sp>
        <p:nvSpPr>
          <p:cNvPr id="63" name="ZoneTexte 62"/>
          <p:cNvSpPr txBox="1"/>
          <p:nvPr/>
        </p:nvSpPr>
        <p:spPr>
          <a:xfrm>
            <a:off x="3417357" y="1370496"/>
            <a:ext cx="6987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 smtClean="0">
                <a:solidFill>
                  <a:srgbClr val="00B050"/>
                </a:solidFill>
              </a:rPr>
              <a:t>LOMBARDIE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4073034" y="1390562"/>
            <a:ext cx="5626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 smtClean="0">
                <a:solidFill>
                  <a:srgbClr val="00B050"/>
                </a:solidFill>
              </a:rPr>
              <a:t>VENETIE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4372371" y="2372498"/>
            <a:ext cx="7934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 smtClean="0">
                <a:solidFill>
                  <a:srgbClr val="00B050"/>
                </a:solidFill>
              </a:rPr>
              <a:t>LES 4 DUCHES</a:t>
            </a:r>
          </a:p>
        </p:txBody>
      </p:sp>
      <p:sp>
        <p:nvSpPr>
          <p:cNvPr id="66" name="ZoneTexte 65"/>
          <p:cNvSpPr txBox="1"/>
          <p:nvPr/>
        </p:nvSpPr>
        <p:spPr>
          <a:xfrm>
            <a:off x="6200797" y="-49723"/>
            <a:ext cx="2745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La situation vers la fin des années 1850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6192652" y="183146"/>
            <a:ext cx="5626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 smtClean="0">
                <a:solidFill>
                  <a:srgbClr val="00B050"/>
                </a:solidFill>
              </a:rPr>
              <a:t>VENETIE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201362" y="446963"/>
            <a:ext cx="1366740" cy="1464012"/>
          </a:xfrm>
          <a:prstGeom prst="rect">
            <a:avLst/>
          </a:prstGeom>
          <a:noFill/>
          <a:ln w="63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6" name="ZoneTexte 45"/>
          <p:cNvSpPr txBox="1"/>
          <p:nvPr/>
        </p:nvSpPr>
        <p:spPr>
          <a:xfrm>
            <a:off x="1654913" y="905923"/>
            <a:ext cx="6415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i="1" dirty="0" smtClean="0">
                <a:solidFill>
                  <a:srgbClr val="7030A0"/>
                </a:solidFill>
              </a:rPr>
              <a:t>FRANCE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315786" y="1096639"/>
            <a:ext cx="310600" cy="241428"/>
          </a:xfrm>
          <a:prstGeom prst="rect">
            <a:avLst/>
          </a:prstGeom>
          <a:noFill/>
          <a:ln w="63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8" name="ZoneTexte 47"/>
          <p:cNvSpPr txBox="1"/>
          <p:nvPr/>
        </p:nvSpPr>
        <p:spPr>
          <a:xfrm>
            <a:off x="6694084" y="1080120"/>
            <a:ext cx="15931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Puissance alliée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433643" y="446963"/>
            <a:ext cx="1758475" cy="1652867"/>
          </a:xfrm>
          <a:prstGeom prst="rect">
            <a:avLst/>
          </a:prstGeom>
          <a:noFill/>
          <a:ln w="63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3713889" y="835029"/>
            <a:ext cx="11801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i="1" dirty="0" smtClean="0">
                <a:solidFill>
                  <a:schemeClr val="accent4"/>
                </a:solidFill>
              </a:rPr>
              <a:t>EMP D AUTRICHE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308705" y="1472064"/>
            <a:ext cx="317682" cy="253562"/>
          </a:xfrm>
          <a:prstGeom prst="rect">
            <a:avLst/>
          </a:prstGeom>
          <a:noFill/>
          <a:ln w="63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2" name="ZoneTexte 51"/>
          <p:cNvSpPr txBox="1"/>
          <p:nvPr/>
        </p:nvSpPr>
        <p:spPr>
          <a:xfrm>
            <a:off x="6736360" y="1438298"/>
            <a:ext cx="2506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Puissance hostile, « prison des peuples »</a:t>
            </a:r>
          </a:p>
        </p:txBody>
      </p:sp>
      <p:sp>
        <p:nvSpPr>
          <p:cNvPr id="2" name="Rectangle 1"/>
          <p:cNvSpPr/>
          <p:nvPr/>
        </p:nvSpPr>
        <p:spPr>
          <a:xfrm>
            <a:off x="2902162" y="1919200"/>
            <a:ext cx="453079" cy="428369"/>
          </a:xfrm>
          <a:prstGeom prst="rect">
            <a:avLst/>
          </a:pr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3040334" y="2123044"/>
            <a:ext cx="4978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Turin</a:t>
            </a:r>
            <a:endParaRPr lang="fr-FR" sz="1200" i="1" dirty="0"/>
          </a:p>
        </p:txBody>
      </p:sp>
      <p:sp>
        <p:nvSpPr>
          <p:cNvPr id="53" name="Rectangle 52"/>
          <p:cNvSpPr/>
          <p:nvPr/>
        </p:nvSpPr>
        <p:spPr>
          <a:xfrm>
            <a:off x="2602369" y="1391996"/>
            <a:ext cx="217116" cy="189470"/>
          </a:xfrm>
          <a:prstGeom prst="rect">
            <a:avLst/>
          </a:prstGeom>
          <a:noFill/>
          <a:ln w="63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4" name="Rectangle 53"/>
          <p:cNvSpPr/>
          <p:nvPr/>
        </p:nvSpPr>
        <p:spPr>
          <a:xfrm>
            <a:off x="2602369" y="1725625"/>
            <a:ext cx="217116" cy="189470"/>
          </a:xfrm>
          <a:prstGeom prst="rect">
            <a:avLst/>
          </a:prstGeom>
          <a:noFill/>
          <a:ln w="63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55" name="ZoneTexte 54"/>
          <p:cNvSpPr txBox="1"/>
          <p:nvPr/>
        </p:nvSpPr>
        <p:spPr>
          <a:xfrm>
            <a:off x="2789799" y="1326470"/>
            <a:ext cx="5879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u="sng" dirty="0" smtClean="0"/>
              <a:t>Savoie</a:t>
            </a:r>
            <a:endParaRPr lang="fr-FR" sz="1200" i="1" u="sng" dirty="0"/>
          </a:p>
        </p:txBody>
      </p:sp>
      <p:sp>
        <p:nvSpPr>
          <p:cNvPr id="56" name="ZoneTexte 55"/>
          <p:cNvSpPr txBox="1"/>
          <p:nvPr/>
        </p:nvSpPr>
        <p:spPr>
          <a:xfrm>
            <a:off x="2777864" y="1603096"/>
            <a:ext cx="456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u="sng" dirty="0" smtClean="0"/>
              <a:t>Nice</a:t>
            </a:r>
            <a:endParaRPr lang="fr-FR" sz="1200" i="1" u="sng" dirty="0"/>
          </a:p>
        </p:txBody>
      </p:sp>
      <p:cxnSp>
        <p:nvCxnSpPr>
          <p:cNvPr id="57" name="Connecteur droit avec flèche 56"/>
          <p:cNvCxnSpPr/>
          <p:nvPr/>
        </p:nvCxnSpPr>
        <p:spPr>
          <a:xfrm flipH="1">
            <a:off x="2405449" y="1474573"/>
            <a:ext cx="304800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/>
          <p:nvPr/>
        </p:nvCxnSpPr>
        <p:spPr>
          <a:xfrm flipH="1">
            <a:off x="2338114" y="1824950"/>
            <a:ext cx="3676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/>
          <p:cNvCxnSpPr/>
          <p:nvPr/>
        </p:nvCxnSpPr>
        <p:spPr>
          <a:xfrm flipH="1">
            <a:off x="3234079" y="1725625"/>
            <a:ext cx="479810" cy="31037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ZoneTexte 59"/>
          <p:cNvSpPr txBox="1"/>
          <p:nvPr/>
        </p:nvSpPr>
        <p:spPr>
          <a:xfrm>
            <a:off x="6209035" y="1869643"/>
            <a:ext cx="2745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Les résultats de l’intervention française en 1859</a:t>
            </a:r>
          </a:p>
        </p:txBody>
      </p:sp>
      <p:cxnSp>
        <p:nvCxnSpPr>
          <p:cNvPr id="61" name="Connecteur droit avec flèche 60"/>
          <p:cNvCxnSpPr>
            <a:stCxn id="62" idx="1"/>
          </p:cNvCxnSpPr>
          <p:nvPr/>
        </p:nvCxnSpPr>
        <p:spPr>
          <a:xfrm flipH="1">
            <a:off x="6374179" y="2455377"/>
            <a:ext cx="290232" cy="15974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ZoneTexte 61"/>
          <p:cNvSpPr txBox="1"/>
          <p:nvPr/>
        </p:nvSpPr>
        <p:spPr>
          <a:xfrm>
            <a:off x="6664411" y="2316877"/>
            <a:ext cx="1817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Rattachement au Piémont</a:t>
            </a:r>
          </a:p>
        </p:txBody>
      </p:sp>
      <p:cxnSp>
        <p:nvCxnSpPr>
          <p:cNvPr id="68" name="Connecteur droit avec flèche 67"/>
          <p:cNvCxnSpPr/>
          <p:nvPr/>
        </p:nvCxnSpPr>
        <p:spPr>
          <a:xfrm flipH="1">
            <a:off x="6315146" y="2784971"/>
            <a:ext cx="304800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ZoneTexte 68"/>
          <p:cNvSpPr txBox="1"/>
          <p:nvPr/>
        </p:nvSpPr>
        <p:spPr>
          <a:xfrm>
            <a:off x="6664411" y="2648204"/>
            <a:ext cx="17712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Rattachement à la France</a:t>
            </a:r>
          </a:p>
        </p:txBody>
      </p:sp>
      <p:sp>
        <p:nvSpPr>
          <p:cNvPr id="78" name="ZoneTexte 77"/>
          <p:cNvSpPr txBox="1"/>
          <p:nvPr/>
        </p:nvSpPr>
        <p:spPr>
          <a:xfrm>
            <a:off x="6209035" y="2989386"/>
            <a:ext cx="2745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L’Italie assemblée et proclamée</a:t>
            </a:r>
          </a:p>
        </p:txBody>
      </p:sp>
      <p:sp>
        <p:nvSpPr>
          <p:cNvPr id="79" name="Rectangle 78"/>
          <p:cNvSpPr/>
          <p:nvPr/>
        </p:nvSpPr>
        <p:spPr>
          <a:xfrm>
            <a:off x="6374179" y="3362385"/>
            <a:ext cx="338705" cy="290370"/>
          </a:xfrm>
          <a:prstGeom prst="rect">
            <a:avLst/>
          </a:prstGeom>
          <a:pattFill prst="ltHorz">
            <a:fgClr>
              <a:srgbClr val="00B050"/>
            </a:fgClr>
            <a:bgClr>
              <a:schemeClr val="bg1"/>
            </a:bgClr>
          </a:patt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ZoneTexte 79"/>
          <p:cNvSpPr txBox="1"/>
          <p:nvPr/>
        </p:nvSpPr>
        <p:spPr>
          <a:xfrm>
            <a:off x="6798267" y="3350198"/>
            <a:ext cx="2271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Territoires rattachés en 1860</a:t>
            </a:r>
          </a:p>
        </p:txBody>
      </p:sp>
      <p:sp>
        <p:nvSpPr>
          <p:cNvPr id="81" name="Forme libre 80"/>
          <p:cNvSpPr/>
          <p:nvPr/>
        </p:nvSpPr>
        <p:spPr>
          <a:xfrm>
            <a:off x="3675777" y="2850292"/>
            <a:ext cx="1003315" cy="1960605"/>
          </a:xfrm>
          <a:custGeom>
            <a:avLst/>
            <a:gdLst>
              <a:gd name="connsiteX0" fmla="*/ 90373 w 1779130"/>
              <a:gd name="connsiteY0" fmla="*/ 0 h 2430162"/>
              <a:gd name="connsiteX1" fmla="*/ 189227 w 1779130"/>
              <a:gd name="connsiteY1" fmla="*/ 1441622 h 2430162"/>
              <a:gd name="connsiteX2" fmla="*/ 1779130 w 1779130"/>
              <a:gd name="connsiteY2" fmla="*/ 2430162 h 2430162"/>
              <a:gd name="connsiteX0" fmla="*/ 703916 w 1610079"/>
              <a:gd name="connsiteY0" fmla="*/ 0 h 1960605"/>
              <a:gd name="connsiteX1" fmla="*/ 20176 w 1610079"/>
              <a:gd name="connsiteY1" fmla="*/ 972065 h 1960605"/>
              <a:gd name="connsiteX2" fmla="*/ 1610079 w 1610079"/>
              <a:gd name="connsiteY2" fmla="*/ 1960605 h 1960605"/>
              <a:gd name="connsiteX0" fmla="*/ 402536 w 1308699"/>
              <a:gd name="connsiteY0" fmla="*/ 0 h 1960605"/>
              <a:gd name="connsiteX1" fmla="*/ 31834 w 1308699"/>
              <a:gd name="connsiteY1" fmla="*/ 1013255 h 1960605"/>
              <a:gd name="connsiteX2" fmla="*/ 1308699 w 1308699"/>
              <a:gd name="connsiteY2" fmla="*/ 1960605 h 1960605"/>
              <a:gd name="connsiteX0" fmla="*/ 97152 w 1003315"/>
              <a:gd name="connsiteY0" fmla="*/ 0 h 1960605"/>
              <a:gd name="connsiteX1" fmla="*/ 88915 w 1003315"/>
              <a:gd name="connsiteY1" fmla="*/ 1062682 h 1960605"/>
              <a:gd name="connsiteX2" fmla="*/ 1003315 w 1003315"/>
              <a:gd name="connsiteY2" fmla="*/ 1960605 h 1960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3315" h="1960605">
                <a:moveTo>
                  <a:pt x="97152" y="0"/>
                </a:moveTo>
                <a:cubicBezTo>
                  <a:pt x="5849" y="518297"/>
                  <a:pt x="-62112" y="735915"/>
                  <a:pt x="88915" y="1062682"/>
                </a:cubicBezTo>
                <a:cubicBezTo>
                  <a:pt x="239942" y="1389450"/>
                  <a:pt x="349093" y="1668848"/>
                  <a:pt x="1003315" y="1960605"/>
                </a:cubicBezTo>
              </a:path>
            </a:pathLst>
          </a:custGeom>
          <a:noFill/>
          <a:ln w="6350">
            <a:solidFill>
              <a:srgbClr val="FF33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Forme libre 81"/>
          <p:cNvSpPr/>
          <p:nvPr/>
        </p:nvSpPr>
        <p:spPr>
          <a:xfrm>
            <a:off x="4852086" y="4127157"/>
            <a:ext cx="263621" cy="642551"/>
          </a:xfrm>
          <a:custGeom>
            <a:avLst/>
            <a:gdLst>
              <a:gd name="connsiteX0" fmla="*/ 0 w 263621"/>
              <a:gd name="connsiteY0" fmla="*/ 642551 h 642551"/>
              <a:gd name="connsiteX1" fmla="*/ 263611 w 263621"/>
              <a:gd name="connsiteY1" fmla="*/ 362465 h 642551"/>
              <a:gd name="connsiteX2" fmla="*/ 8238 w 263621"/>
              <a:gd name="connsiteY2" fmla="*/ 0 h 642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3621" h="642551">
                <a:moveTo>
                  <a:pt x="0" y="642551"/>
                </a:moveTo>
                <a:cubicBezTo>
                  <a:pt x="131119" y="556054"/>
                  <a:pt x="262238" y="469557"/>
                  <a:pt x="263611" y="362465"/>
                </a:cubicBezTo>
                <a:cubicBezTo>
                  <a:pt x="264984" y="255373"/>
                  <a:pt x="136611" y="127686"/>
                  <a:pt x="8238" y="0"/>
                </a:cubicBezTo>
              </a:path>
            </a:pathLst>
          </a:custGeom>
          <a:noFill/>
          <a:ln w="6350">
            <a:solidFill>
              <a:srgbClr val="FF33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Forme libre 82"/>
          <p:cNvSpPr/>
          <p:nvPr/>
        </p:nvSpPr>
        <p:spPr>
          <a:xfrm>
            <a:off x="4308389" y="2734962"/>
            <a:ext cx="516867" cy="1169773"/>
          </a:xfrm>
          <a:custGeom>
            <a:avLst/>
            <a:gdLst>
              <a:gd name="connsiteX0" fmla="*/ 0 w 516867"/>
              <a:gd name="connsiteY0" fmla="*/ 0 h 1169773"/>
              <a:gd name="connsiteX1" fmla="*/ 444843 w 516867"/>
              <a:gd name="connsiteY1" fmla="*/ 362465 h 1169773"/>
              <a:gd name="connsiteX2" fmla="*/ 510746 w 516867"/>
              <a:gd name="connsiteY2" fmla="*/ 1169773 h 1169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867" h="1169773">
                <a:moveTo>
                  <a:pt x="0" y="0"/>
                </a:moveTo>
                <a:cubicBezTo>
                  <a:pt x="179859" y="83751"/>
                  <a:pt x="359719" y="167503"/>
                  <a:pt x="444843" y="362465"/>
                </a:cubicBezTo>
                <a:cubicBezTo>
                  <a:pt x="529967" y="557427"/>
                  <a:pt x="520356" y="863600"/>
                  <a:pt x="510746" y="1169773"/>
                </a:cubicBezTo>
              </a:path>
            </a:pathLst>
          </a:custGeom>
          <a:noFill/>
          <a:ln w="63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Forme libre 83"/>
          <p:cNvSpPr/>
          <p:nvPr/>
        </p:nvSpPr>
        <p:spPr>
          <a:xfrm>
            <a:off x="3028679" y="2232454"/>
            <a:ext cx="719537" cy="584887"/>
          </a:xfrm>
          <a:custGeom>
            <a:avLst/>
            <a:gdLst>
              <a:gd name="connsiteX0" fmla="*/ 35797 w 719537"/>
              <a:gd name="connsiteY0" fmla="*/ 0 h 584887"/>
              <a:gd name="connsiteX1" fmla="*/ 76986 w 719537"/>
              <a:gd name="connsiteY1" fmla="*/ 354227 h 584887"/>
              <a:gd name="connsiteX2" fmla="*/ 719537 w 719537"/>
              <a:gd name="connsiteY2" fmla="*/ 584887 h 584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19537" h="584887">
                <a:moveTo>
                  <a:pt x="35797" y="0"/>
                </a:moveTo>
                <a:cubicBezTo>
                  <a:pt x="-587" y="128373"/>
                  <a:pt x="-36971" y="256746"/>
                  <a:pt x="76986" y="354227"/>
                </a:cubicBezTo>
                <a:cubicBezTo>
                  <a:pt x="190943" y="451708"/>
                  <a:pt x="455240" y="518297"/>
                  <a:pt x="719537" y="584887"/>
                </a:cubicBezTo>
              </a:path>
            </a:pathLst>
          </a:custGeom>
          <a:noFill/>
          <a:ln w="6350">
            <a:solidFill>
              <a:srgbClr val="FF33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ZoneTexte 84"/>
          <p:cNvSpPr txBox="1"/>
          <p:nvPr/>
        </p:nvSpPr>
        <p:spPr>
          <a:xfrm rot="3307126">
            <a:off x="3687291" y="4026774"/>
            <a:ext cx="5902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i="1" dirty="0" err="1" smtClean="0">
                <a:solidFill>
                  <a:srgbClr val="FF0000"/>
                </a:solidFill>
              </a:rPr>
              <a:t>Garibladi</a:t>
            </a:r>
            <a:r>
              <a:rPr lang="fr-FR" sz="800" i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6" name="ZoneTexte 85"/>
          <p:cNvSpPr txBox="1"/>
          <p:nvPr/>
        </p:nvSpPr>
        <p:spPr>
          <a:xfrm rot="2743456">
            <a:off x="4420930" y="2827315"/>
            <a:ext cx="64953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i="1" dirty="0" smtClean="0"/>
              <a:t>Piémontais</a:t>
            </a:r>
          </a:p>
        </p:txBody>
      </p:sp>
      <p:sp>
        <p:nvSpPr>
          <p:cNvPr id="87" name="Forme libre 86"/>
          <p:cNvSpPr/>
          <p:nvPr/>
        </p:nvSpPr>
        <p:spPr>
          <a:xfrm>
            <a:off x="6411864" y="3850201"/>
            <a:ext cx="318782" cy="159564"/>
          </a:xfrm>
          <a:custGeom>
            <a:avLst/>
            <a:gdLst>
              <a:gd name="connsiteX0" fmla="*/ 0 w 318782"/>
              <a:gd name="connsiteY0" fmla="*/ 159564 h 159564"/>
              <a:gd name="connsiteX1" fmla="*/ 176169 w 318782"/>
              <a:gd name="connsiteY1" fmla="*/ 173 h 159564"/>
              <a:gd name="connsiteX2" fmla="*/ 318782 w 318782"/>
              <a:gd name="connsiteY2" fmla="*/ 126008 h 159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8782" h="159564">
                <a:moveTo>
                  <a:pt x="0" y="159564"/>
                </a:moveTo>
                <a:cubicBezTo>
                  <a:pt x="61519" y="82665"/>
                  <a:pt x="123039" y="5766"/>
                  <a:pt x="176169" y="173"/>
                </a:cubicBezTo>
                <a:cubicBezTo>
                  <a:pt x="229299" y="-5420"/>
                  <a:pt x="318782" y="126008"/>
                  <a:pt x="318782" y="126008"/>
                </a:cubicBezTo>
              </a:path>
            </a:pathLst>
          </a:custGeom>
          <a:noFill/>
          <a:ln w="6350">
            <a:solidFill>
              <a:srgbClr val="FF33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Forme libre 87"/>
          <p:cNvSpPr/>
          <p:nvPr/>
        </p:nvSpPr>
        <p:spPr>
          <a:xfrm>
            <a:off x="6436538" y="4054714"/>
            <a:ext cx="318782" cy="159564"/>
          </a:xfrm>
          <a:custGeom>
            <a:avLst/>
            <a:gdLst>
              <a:gd name="connsiteX0" fmla="*/ 0 w 318782"/>
              <a:gd name="connsiteY0" fmla="*/ 159564 h 159564"/>
              <a:gd name="connsiteX1" fmla="*/ 176169 w 318782"/>
              <a:gd name="connsiteY1" fmla="*/ 173 h 159564"/>
              <a:gd name="connsiteX2" fmla="*/ 318782 w 318782"/>
              <a:gd name="connsiteY2" fmla="*/ 126008 h 159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8782" h="159564">
                <a:moveTo>
                  <a:pt x="0" y="159564"/>
                </a:moveTo>
                <a:cubicBezTo>
                  <a:pt x="61519" y="82665"/>
                  <a:pt x="123039" y="5766"/>
                  <a:pt x="176169" y="173"/>
                </a:cubicBezTo>
                <a:cubicBezTo>
                  <a:pt x="229299" y="-5420"/>
                  <a:pt x="318782" y="126008"/>
                  <a:pt x="318782" y="126008"/>
                </a:cubicBezTo>
              </a:path>
            </a:pathLst>
          </a:custGeom>
          <a:noFill/>
          <a:ln w="63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ZoneTexte 88"/>
          <p:cNvSpPr txBox="1"/>
          <p:nvPr/>
        </p:nvSpPr>
        <p:spPr>
          <a:xfrm>
            <a:off x="6798267" y="3846765"/>
            <a:ext cx="2271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Action armée</a:t>
            </a:r>
          </a:p>
        </p:txBody>
      </p:sp>
      <p:sp>
        <p:nvSpPr>
          <p:cNvPr id="90" name="Ellipse 89"/>
          <p:cNvSpPr/>
          <p:nvPr/>
        </p:nvSpPr>
        <p:spPr>
          <a:xfrm>
            <a:off x="4022598" y="3471888"/>
            <a:ext cx="199665" cy="191020"/>
          </a:xfrm>
          <a:prstGeom prst="ellipse">
            <a:avLst/>
          </a:prstGeom>
          <a:noFill/>
          <a:ln w="381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/>
          <p:cNvSpPr/>
          <p:nvPr/>
        </p:nvSpPr>
        <p:spPr>
          <a:xfrm>
            <a:off x="6496096" y="5196831"/>
            <a:ext cx="199665" cy="191020"/>
          </a:xfrm>
          <a:prstGeom prst="ellipse">
            <a:avLst/>
          </a:prstGeom>
          <a:noFill/>
          <a:ln w="381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ZoneTexte 91"/>
          <p:cNvSpPr txBox="1"/>
          <p:nvPr/>
        </p:nvSpPr>
        <p:spPr>
          <a:xfrm>
            <a:off x="6787840" y="5091062"/>
            <a:ext cx="2271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L’armée française protectrice des Etats du pape</a:t>
            </a:r>
          </a:p>
        </p:txBody>
      </p:sp>
      <p:sp>
        <p:nvSpPr>
          <p:cNvPr id="93" name="ZoneTexte 92"/>
          <p:cNvSpPr txBox="1"/>
          <p:nvPr/>
        </p:nvSpPr>
        <p:spPr>
          <a:xfrm>
            <a:off x="6295740" y="4745273"/>
            <a:ext cx="2745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Un frein à l’unité italienne</a:t>
            </a:r>
          </a:p>
        </p:txBody>
      </p:sp>
      <p:sp>
        <p:nvSpPr>
          <p:cNvPr id="94" name="Ellipse 93"/>
          <p:cNvSpPr/>
          <p:nvPr/>
        </p:nvSpPr>
        <p:spPr>
          <a:xfrm>
            <a:off x="2992327" y="2009887"/>
            <a:ext cx="199665" cy="191020"/>
          </a:xfrm>
          <a:prstGeom prst="ellipse">
            <a:avLst/>
          </a:prstGeom>
          <a:noFill/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/>
          <p:cNvSpPr/>
          <p:nvPr/>
        </p:nvSpPr>
        <p:spPr>
          <a:xfrm>
            <a:off x="6520113" y="4379695"/>
            <a:ext cx="199665" cy="191020"/>
          </a:xfrm>
          <a:prstGeom prst="ellipse">
            <a:avLst/>
          </a:prstGeom>
          <a:noFill/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ZoneTexte 95"/>
          <p:cNvSpPr txBox="1"/>
          <p:nvPr/>
        </p:nvSpPr>
        <p:spPr>
          <a:xfrm>
            <a:off x="6798267" y="4297225"/>
            <a:ext cx="2271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Victor Emmanuel II proclamé roi d’Italie en 1861</a:t>
            </a:r>
          </a:p>
        </p:txBody>
      </p:sp>
      <p:sp>
        <p:nvSpPr>
          <p:cNvPr id="97" name="ZoneTexte 96"/>
          <p:cNvSpPr txBox="1"/>
          <p:nvPr/>
        </p:nvSpPr>
        <p:spPr>
          <a:xfrm>
            <a:off x="6324394" y="5602652"/>
            <a:ext cx="2745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L’achèvement de l’unité italienne</a:t>
            </a:r>
          </a:p>
        </p:txBody>
      </p:sp>
      <p:sp>
        <p:nvSpPr>
          <p:cNvPr id="99" name="Rectangle 98"/>
          <p:cNvSpPr/>
          <p:nvPr/>
        </p:nvSpPr>
        <p:spPr>
          <a:xfrm>
            <a:off x="6473986" y="5929576"/>
            <a:ext cx="324281" cy="262095"/>
          </a:xfrm>
          <a:prstGeom prst="rect">
            <a:avLst/>
          </a:prstGeom>
          <a:pattFill prst="dashHorz">
            <a:fgClr>
              <a:schemeClr val="accent6">
                <a:lumMod val="60000"/>
                <a:lumOff val="40000"/>
              </a:schemeClr>
            </a:fgClr>
            <a:bgClr>
              <a:schemeClr val="bg1"/>
            </a:bgClr>
          </a:patt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ZoneTexte 99"/>
          <p:cNvSpPr txBox="1"/>
          <p:nvPr/>
        </p:nvSpPr>
        <p:spPr>
          <a:xfrm>
            <a:off x="6798267" y="5851408"/>
            <a:ext cx="2487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Rattachement à l’Italie après la défaite de l’Autriche contre la Prusse</a:t>
            </a:r>
          </a:p>
          <a:p>
            <a:r>
              <a:rPr lang="fr-FR" sz="1200" dirty="0" smtClean="0"/>
              <a:t>(1866)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6465005" y="6537565"/>
            <a:ext cx="333262" cy="284924"/>
          </a:xfrm>
          <a:prstGeom prst="rect">
            <a:avLst/>
          </a:prstGeom>
          <a:pattFill prst="lgGrid">
            <a:fgClr>
              <a:srgbClr val="92D050"/>
            </a:fgClr>
            <a:bgClr>
              <a:schemeClr val="bg1"/>
            </a:bgClr>
          </a:patt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03" name="ZoneTexte 102"/>
          <p:cNvSpPr txBox="1"/>
          <p:nvPr/>
        </p:nvSpPr>
        <p:spPr>
          <a:xfrm>
            <a:off x="6784212" y="6460163"/>
            <a:ext cx="2487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Rattachement à l’Italie après la défaite de la France contre la Prusse</a:t>
            </a:r>
          </a:p>
        </p:txBody>
      </p:sp>
    </p:spTree>
    <p:extLst>
      <p:ext uri="{BB962C8B-B14F-4D97-AF65-F5344CB8AC3E}">
        <p14:creationId xmlns:p14="http://schemas.microsoft.com/office/powerpoint/2010/main" val="2071344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101" grpId="0" animBg="1"/>
      <p:bldP spid="99" grpId="0" animBg="1"/>
      <p:bldP spid="100" grpId="0"/>
      <p:bldP spid="102" grpId="0" animBg="1"/>
      <p:bldP spid="10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10021" y="1902939"/>
            <a:ext cx="453079" cy="428369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3461746" y="1628164"/>
            <a:ext cx="453079" cy="428369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983059" y="1641082"/>
            <a:ext cx="453079" cy="428369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0" name="Groupe 9"/>
          <p:cNvGrpSpPr/>
          <p:nvPr/>
        </p:nvGrpSpPr>
        <p:grpSpPr>
          <a:xfrm>
            <a:off x="3732155" y="2283636"/>
            <a:ext cx="681761" cy="622159"/>
            <a:chOff x="3554392" y="2405851"/>
            <a:chExt cx="535930" cy="509942"/>
          </a:xfrm>
          <a:noFill/>
        </p:grpSpPr>
        <p:sp>
          <p:nvSpPr>
            <p:cNvPr id="6" name="Rectangle 5"/>
            <p:cNvSpPr/>
            <p:nvPr/>
          </p:nvSpPr>
          <p:spPr>
            <a:xfrm>
              <a:off x="3554392" y="2405851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822357" y="2405851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54392" y="2660822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822356" y="2660821"/>
              <a:ext cx="267965" cy="254971"/>
            </a:xfrm>
            <a:prstGeom prst="rect">
              <a:avLst/>
            </a:prstGeom>
            <a:grpFill/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3997251" y="3303373"/>
            <a:ext cx="505852" cy="486032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4761433" y="3144794"/>
            <a:ext cx="502527" cy="1330411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580219" y="4654377"/>
            <a:ext cx="329514" cy="329514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602369" y="1391996"/>
            <a:ext cx="217116" cy="189470"/>
          </a:xfrm>
          <a:prstGeom prst="rect">
            <a:avLst/>
          </a:prstGeom>
          <a:noFill/>
          <a:ln w="63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602369" y="1725625"/>
            <a:ext cx="217116" cy="189470"/>
          </a:xfrm>
          <a:prstGeom prst="rect">
            <a:avLst/>
          </a:prstGeom>
          <a:noFill/>
          <a:ln w="63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201362" y="446963"/>
            <a:ext cx="1366740" cy="1464012"/>
          </a:xfrm>
          <a:prstGeom prst="rect">
            <a:avLst/>
          </a:prstGeom>
          <a:noFill/>
          <a:ln w="63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3433643" y="446963"/>
            <a:ext cx="1758475" cy="1652867"/>
          </a:xfrm>
          <a:prstGeom prst="rect">
            <a:avLst/>
          </a:prstGeom>
          <a:noFill/>
          <a:ln w="63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3037706" y="2053278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3633301" y="1846828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4250177" y="1824950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4761433" y="4009765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4662579" y="4654377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4073034" y="3511475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3815971" y="2705143"/>
            <a:ext cx="98854" cy="102976"/>
          </a:xfrm>
          <a:prstGeom prst="ellipse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5" name="Forme libre 34"/>
          <p:cNvSpPr/>
          <p:nvPr/>
        </p:nvSpPr>
        <p:spPr>
          <a:xfrm>
            <a:off x="3675777" y="2850292"/>
            <a:ext cx="1003315" cy="1960605"/>
          </a:xfrm>
          <a:custGeom>
            <a:avLst/>
            <a:gdLst>
              <a:gd name="connsiteX0" fmla="*/ 90373 w 1779130"/>
              <a:gd name="connsiteY0" fmla="*/ 0 h 2430162"/>
              <a:gd name="connsiteX1" fmla="*/ 189227 w 1779130"/>
              <a:gd name="connsiteY1" fmla="*/ 1441622 h 2430162"/>
              <a:gd name="connsiteX2" fmla="*/ 1779130 w 1779130"/>
              <a:gd name="connsiteY2" fmla="*/ 2430162 h 2430162"/>
              <a:gd name="connsiteX0" fmla="*/ 703916 w 1610079"/>
              <a:gd name="connsiteY0" fmla="*/ 0 h 1960605"/>
              <a:gd name="connsiteX1" fmla="*/ 20176 w 1610079"/>
              <a:gd name="connsiteY1" fmla="*/ 972065 h 1960605"/>
              <a:gd name="connsiteX2" fmla="*/ 1610079 w 1610079"/>
              <a:gd name="connsiteY2" fmla="*/ 1960605 h 1960605"/>
              <a:gd name="connsiteX0" fmla="*/ 402536 w 1308699"/>
              <a:gd name="connsiteY0" fmla="*/ 0 h 1960605"/>
              <a:gd name="connsiteX1" fmla="*/ 31834 w 1308699"/>
              <a:gd name="connsiteY1" fmla="*/ 1013255 h 1960605"/>
              <a:gd name="connsiteX2" fmla="*/ 1308699 w 1308699"/>
              <a:gd name="connsiteY2" fmla="*/ 1960605 h 1960605"/>
              <a:gd name="connsiteX0" fmla="*/ 97152 w 1003315"/>
              <a:gd name="connsiteY0" fmla="*/ 0 h 1960605"/>
              <a:gd name="connsiteX1" fmla="*/ 88915 w 1003315"/>
              <a:gd name="connsiteY1" fmla="*/ 1062682 h 1960605"/>
              <a:gd name="connsiteX2" fmla="*/ 1003315 w 1003315"/>
              <a:gd name="connsiteY2" fmla="*/ 1960605 h 1960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3315" h="1960605">
                <a:moveTo>
                  <a:pt x="97152" y="0"/>
                </a:moveTo>
                <a:cubicBezTo>
                  <a:pt x="5849" y="518297"/>
                  <a:pt x="-62112" y="735915"/>
                  <a:pt x="88915" y="1062682"/>
                </a:cubicBezTo>
                <a:cubicBezTo>
                  <a:pt x="239942" y="1389450"/>
                  <a:pt x="349093" y="1668848"/>
                  <a:pt x="1003315" y="1960605"/>
                </a:cubicBezTo>
              </a:path>
            </a:pathLst>
          </a:custGeom>
          <a:noFill/>
          <a:ln w="6350">
            <a:solidFill>
              <a:srgbClr val="FF33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Forme libre 40"/>
          <p:cNvSpPr/>
          <p:nvPr/>
        </p:nvSpPr>
        <p:spPr>
          <a:xfrm>
            <a:off x="4852086" y="4127157"/>
            <a:ext cx="263621" cy="642551"/>
          </a:xfrm>
          <a:custGeom>
            <a:avLst/>
            <a:gdLst>
              <a:gd name="connsiteX0" fmla="*/ 0 w 263621"/>
              <a:gd name="connsiteY0" fmla="*/ 642551 h 642551"/>
              <a:gd name="connsiteX1" fmla="*/ 263611 w 263621"/>
              <a:gd name="connsiteY1" fmla="*/ 362465 h 642551"/>
              <a:gd name="connsiteX2" fmla="*/ 8238 w 263621"/>
              <a:gd name="connsiteY2" fmla="*/ 0 h 642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3621" h="642551">
                <a:moveTo>
                  <a:pt x="0" y="642551"/>
                </a:moveTo>
                <a:cubicBezTo>
                  <a:pt x="131119" y="556054"/>
                  <a:pt x="262238" y="469557"/>
                  <a:pt x="263611" y="362465"/>
                </a:cubicBezTo>
                <a:cubicBezTo>
                  <a:pt x="264984" y="255373"/>
                  <a:pt x="136611" y="127686"/>
                  <a:pt x="8238" y="0"/>
                </a:cubicBezTo>
              </a:path>
            </a:pathLst>
          </a:custGeom>
          <a:noFill/>
          <a:ln w="6350">
            <a:solidFill>
              <a:srgbClr val="FF33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Forme libre 41"/>
          <p:cNvSpPr/>
          <p:nvPr/>
        </p:nvSpPr>
        <p:spPr>
          <a:xfrm>
            <a:off x="4308389" y="2734962"/>
            <a:ext cx="516867" cy="1169773"/>
          </a:xfrm>
          <a:custGeom>
            <a:avLst/>
            <a:gdLst>
              <a:gd name="connsiteX0" fmla="*/ 0 w 516867"/>
              <a:gd name="connsiteY0" fmla="*/ 0 h 1169773"/>
              <a:gd name="connsiteX1" fmla="*/ 444843 w 516867"/>
              <a:gd name="connsiteY1" fmla="*/ 362465 h 1169773"/>
              <a:gd name="connsiteX2" fmla="*/ 510746 w 516867"/>
              <a:gd name="connsiteY2" fmla="*/ 1169773 h 1169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867" h="1169773">
                <a:moveTo>
                  <a:pt x="0" y="0"/>
                </a:moveTo>
                <a:cubicBezTo>
                  <a:pt x="179859" y="83751"/>
                  <a:pt x="359719" y="167503"/>
                  <a:pt x="444843" y="362465"/>
                </a:cubicBezTo>
                <a:cubicBezTo>
                  <a:pt x="529967" y="557427"/>
                  <a:pt x="520356" y="863600"/>
                  <a:pt x="510746" y="1169773"/>
                </a:cubicBezTo>
              </a:path>
            </a:pathLst>
          </a:custGeom>
          <a:noFill/>
          <a:ln w="63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Forme libre 42"/>
          <p:cNvSpPr/>
          <p:nvPr/>
        </p:nvSpPr>
        <p:spPr>
          <a:xfrm>
            <a:off x="3028679" y="2232454"/>
            <a:ext cx="719537" cy="584887"/>
          </a:xfrm>
          <a:custGeom>
            <a:avLst/>
            <a:gdLst>
              <a:gd name="connsiteX0" fmla="*/ 35797 w 719537"/>
              <a:gd name="connsiteY0" fmla="*/ 0 h 584887"/>
              <a:gd name="connsiteX1" fmla="*/ 76986 w 719537"/>
              <a:gd name="connsiteY1" fmla="*/ 354227 h 584887"/>
              <a:gd name="connsiteX2" fmla="*/ 719537 w 719537"/>
              <a:gd name="connsiteY2" fmla="*/ 584887 h 584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19537" h="584887">
                <a:moveTo>
                  <a:pt x="35797" y="0"/>
                </a:moveTo>
                <a:cubicBezTo>
                  <a:pt x="-587" y="128373"/>
                  <a:pt x="-36971" y="256746"/>
                  <a:pt x="76986" y="354227"/>
                </a:cubicBezTo>
                <a:cubicBezTo>
                  <a:pt x="190943" y="451708"/>
                  <a:pt x="455240" y="518297"/>
                  <a:pt x="719537" y="584887"/>
                </a:cubicBezTo>
              </a:path>
            </a:pathLst>
          </a:custGeom>
          <a:noFill/>
          <a:ln w="6350">
            <a:solidFill>
              <a:srgbClr val="FF33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6308704" y="353212"/>
            <a:ext cx="265875" cy="220542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6321586" y="705939"/>
            <a:ext cx="265875" cy="25904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9" name="Connecteur droit avec flèche 48"/>
          <p:cNvCxnSpPr/>
          <p:nvPr/>
        </p:nvCxnSpPr>
        <p:spPr>
          <a:xfrm flipH="1">
            <a:off x="2405449" y="1474573"/>
            <a:ext cx="304800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 flipH="1">
            <a:off x="2338114" y="1824950"/>
            <a:ext cx="3676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V="1">
            <a:off x="3234079" y="1725625"/>
            <a:ext cx="399222" cy="327653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ZoneTexte 54"/>
          <p:cNvSpPr txBox="1"/>
          <p:nvPr/>
        </p:nvSpPr>
        <p:spPr>
          <a:xfrm>
            <a:off x="6209035" y="1869643"/>
            <a:ext cx="2745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_________________________________</a:t>
            </a:r>
          </a:p>
        </p:txBody>
      </p:sp>
      <p:cxnSp>
        <p:nvCxnSpPr>
          <p:cNvPr id="56" name="Connecteur droit avec flèche 55"/>
          <p:cNvCxnSpPr/>
          <p:nvPr/>
        </p:nvCxnSpPr>
        <p:spPr>
          <a:xfrm flipV="1">
            <a:off x="6369217" y="2400043"/>
            <a:ext cx="262242" cy="193833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/>
          <p:cNvCxnSpPr/>
          <p:nvPr/>
        </p:nvCxnSpPr>
        <p:spPr>
          <a:xfrm flipH="1">
            <a:off x="6315146" y="2784971"/>
            <a:ext cx="304800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ZoneTexte 60"/>
          <p:cNvSpPr txBox="1"/>
          <p:nvPr/>
        </p:nvSpPr>
        <p:spPr>
          <a:xfrm>
            <a:off x="6209035" y="2989386"/>
            <a:ext cx="2745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_________________________________</a:t>
            </a:r>
          </a:p>
        </p:txBody>
      </p:sp>
      <p:sp>
        <p:nvSpPr>
          <p:cNvPr id="62" name="Rectangle 61"/>
          <p:cNvSpPr/>
          <p:nvPr/>
        </p:nvSpPr>
        <p:spPr>
          <a:xfrm>
            <a:off x="6374179" y="3362385"/>
            <a:ext cx="338705" cy="290370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ZoneTexte 65"/>
          <p:cNvSpPr txBox="1"/>
          <p:nvPr/>
        </p:nvSpPr>
        <p:spPr>
          <a:xfrm>
            <a:off x="6200797" y="-49723"/>
            <a:ext cx="2745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_________________________________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6192652" y="183146"/>
            <a:ext cx="5626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 smtClean="0">
                <a:solidFill>
                  <a:srgbClr val="00B050"/>
                </a:solidFill>
              </a:rPr>
              <a:t>VENETIE</a:t>
            </a:r>
          </a:p>
        </p:txBody>
      </p:sp>
      <p:sp>
        <p:nvSpPr>
          <p:cNvPr id="71" name="Forme libre 70"/>
          <p:cNvSpPr/>
          <p:nvPr/>
        </p:nvSpPr>
        <p:spPr>
          <a:xfrm>
            <a:off x="6411864" y="3850201"/>
            <a:ext cx="318782" cy="159564"/>
          </a:xfrm>
          <a:custGeom>
            <a:avLst/>
            <a:gdLst>
              <a:gd name="connsiteX0" fmla="*/ 0 w 318782"/>
              <a:gd name="connsiteY0" fmla="*/ 159564 h 159564"/>
              <a:gd name="connsiteX1" fmla="*/ 176169 w 318782"/>
              <a:gd name="connsiteY1" fmla="*/ 173 h 159564"/>
              <a:gd name="connsiteX2" fmla="*/ 318782 w 318782"/>
              <a:gd name="connsiteY2" fmla="*/ 126008 h 159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8782" h="159564">
                <a:moveTo>
                  <a:pt x="0" y="159564"/>
                </a:moveTo>
                <a:cubicBezTo>
                  <a:pt x="61519" y="82665"/>
                  <a:pt x="123039" y="5766"/>
                  <a:pt x="176169" y="173"/>
                </a:cubicBezTo>
                <a:cubicBezTo>
                  <a:pt x="229299" y="-5420"/>
                  <a:pt x="318782" y="126008"/>
                  <a:pt x="318782" y="126008"/>
                </a:cubicBezTo>
              </a:path>
            </a:pathLst>
          </a:custGeom>
          <a:noFill/>
          <a:ln w="6350">
            <a:solidFill>
              <a:srgbClr val="FF33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Forme libre 71"/>
          <p:cNvSpPr/>
          <p:nvPr/>
        </p:nvSpPr>
        <p:spPr>
          <a:xfrm>
            <a:off x="6436538" y="4054714"/>
            <a:ext cx="318782" cy="159564"/>
          </a:xfrm>
          <a:custGeom>
            <a:avLst/>
            <a:gdLst>
              <a:gd name="connsiteX0" fmla="*/ 0 w 318782"/>
              <a:gd name="connsiteY0" fmla="*/ 159564 h 159564"/>
              <a:gd name="connsiteX1" fmla="*/ 176169 w 318782"/>
              <a:gd name="connsiteY1" fmla="*/ 173 h 159564"/>
              <a:gd name="connsiteX2" fmla="*/ 318782 w 318782"/>
              <a:gd name="connsiteY2" fmla="*/ 126008 h 159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8782" h="159564">
                <a:moveTo>
                  <a:pt x="0" y="159564"/>
                </a:moveTo>
                <a:cubicBezTo>
                  <a:pt x="61519" y="82665"/>
                  <a:pt x="123039" y="5766"/>
                  <a:pt x="176169" y="173"/>
                </a:cubicBezTo>
                <a:cubicBezTo>
                  <a:pt x="229299" y="-5420"/>
                  <a:pt x="318782" y="126008"/>
                  <a:pt x="318782" y="126008"/>
                </a:cubicBezTo>
              </a:path>
            </a:pathLst>
          </a:custGeom>
          <a:noFill/>
          <a:ln w="63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6520113" y="4379695"/>
            <a:ext cx="199665" cy="191020"/>
          </a:xfrm>
          <a:prstGeom prst="ellipse">
            <a:avLst/>
          </a:prstGeom>
          <a:noFill/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Rectangle 75"/>
          <p:cNvSpPr/>
          <p:nvPr/>
        </p:nvSpPr>
        <p:spPr>
          <a:xfrm>
            <a:off x="6315786" y="1096639"/>
            <a:ext cx="310600" cy="241428"/>
          </a:xfrm>
          <a:prstGeom prst="rect">
            <a:avLst/>
          </a:prstGeom>
          <a:noFill/>
          <a:ln w="63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78" name="Rectangle 77"/>
          <p:cNvSpPr/>
          <p:nvPr/>
        </p:nvSpPr>
        <p:spPr>
          <a:xfrm>
            <a:off x="6308705" y="1472064"/>
            <a:ext cx="317682" cy="253562"/>
          </a:xfrm>
          <a:prstGeom prst="rect">
            <a:avLst/>
          </a:prstGeom>
          <a:noFill/>
          <a:ln w="63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81" name="ZoneTexte 80"/>
          <p:cNvSpPr txBox="1"/>
          <p:nvPr/>
        </p:nvSpPr>
        <p:spPr>
          <a:xfrm>
            <a:off x="6324394" y="5602652"/>
            <a:ext cx="2745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_________________________________</a:t>
            </a:r>
          </a:p>
        </p:txBody>
      </p:sp>
      <p:sp>
        <p:nvSpPr>
          <p:cNvPr id="82" name="Ellipse 81"/>
          <p:cNvSpPr/>
          <p:nvPr/>
        </p:nvSpPr>
        <p:spPr>
          <a:xfrm>
            <a:off x="6496096" y="5196831"/>
            <a:ext cx="199665" cy="191020"/>
          </a:xfrm>
          <a:prstGeom prst="ellipse">
            <a:avLst/>
          </a:prstGeom>
          <a:noFill/>
          <a:ln w="381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ZoneTexte 83"/>
          <p:cNvSpPr txBox="1"/>
          <p:nvPr/>
        </p:nvSpPr>
        <p:spPr>
          <a:xfrm>
            <a:off x="6295740" y="4745273"/>
            <a:ext cx="2745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________________________________</a:t>
            </a:r>
          </a:p>
        </p:txBody>
      </p:sp>
      <p:sp>
        <p:nvSpPr>
          <p:cNvPr id="85" name="Rectangle 84"/>
          <p:cNvSpPr/>
          <p:nvPr/>
        </p:nvSpPr>
        <p:spPr>
          <a:xfrm>
            <a:off x="6473986" y="5929576"/>
            <a:ext cx="324281" cy="262095"/>
          </a:xfrm>
          <a:prstGeom prst="rect">
            <a:avLst/>
          </a:prstGeom>
          <a:pattFill prst="dashHorz">
            <a:fgClr>
              <a:schemeClr val="accent6">
                <a:lumMod val="60000"/>
                <a:lumOff val="40000"/>
              </a:schemeClr>
            </a:fgClr>
            <a:bgClr>
              <a:schemeClr val="bg1"/>
            </a:bgClr>
          </a:patt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86"/>
          <p:cNvSpPr/>
          <p:nvPr/>
        </p:nvSpPr>
        <p:spPr>
          <a:xfrm>
            <a:off x="6465005" y="6537565"/>
            <a:ext cx="333262" cy="284924"/>
          </a:xfrm>
          <a:prstGeom prst="rect">
            <a:avLst/>
          </a:prstGeom>
          <a:pattFill prst="lgGrid">
            <a:fgClr>
              <a:srgbClr val="92D050"/>
            </a:fgClr>
            <a:bgClr>
              <a:schemeClr val="bg1"/>
            </a:bgClr>
          </a:patt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 rot="19449615">
            <a:off x="3374896" y="1279737"/>
            <a:ext cx="1755673" cy="3809148"/>
          </a:xfrm>
          <a:prstGeom prst="rect">
            <a:avLst/>
          </a:prstGeom>
          <a:noFill/>
          <a:ln w="6350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2696202" y="3395106"/>
            <a:ext cx="554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ITALIE</a:t>
            </a:r>
          </a:p>
        </p:txBody>
      </p:sp>
      <p:cxnSp>
        <p:nvCxnSpPr>
          <p:cNvPr id="53" name="Connecteur droit 52"/>
          <p:cNvCxnSpPr/>
          <p:nvPr/>
        </p:nvCxnSpPr>
        <p:spPr>
          <a:xfrm flipV="1">
            <a:off x="3107546" y="3202938"/>
            <a:ext cx="74140" cy="19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727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6350">
          <a:solidFill>
            <a:srgbClr val="FF3300"/>
          </a:solidFill>
          <a:headEnd type="none" w="med" len="med"/>
          <a:tailEnd type="arrow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1200" i="1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</TotalTime>
  <Words>469</Words>
  <Application>Microsoft Office PowerPoint</Application>
  <PresentationFormat>Affichage à l'écran (4:3)</PresentationFormat>
  <Paragraphs>154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LAMOTTE ALAIN</dc:creator>
  <cp:lastModifiedBy>LAMOTTE ALAIN</cp:lastModifiedBy>
  <cp:revision>20</cp:revision>
  <cp:lastPrinted>2020-01-23T18:06:30Z</cp:lastPrinted>
  <dcterms:created xsi:type="dcterms:W3CDTF">2020-01-23T12:46:49Z</dcterms:created>
  <dcterms:modified xsi:type="dcterms:W3CDTF">2020-01-29T10:06:16Z</dcterms:modified>
</cp:coreProperties>
</file>