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5" r:id="rId4"/>
    <p:sldId id="259" r:id="rId5"/>
    <p:sldId id="264" r:id="rId6"/>
    <p:sldId id="260" r:id="rId7"/>
    <p:sldId id="262" r:id="rId8"/>
    <p:sldId id="263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20426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9790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71204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08201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74127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11375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95815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20009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90518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13912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38516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57B3-E147-4D98-9C81-8CA1BD059F1F}" type="datetimeFigureOut">
              <a:rPr lang="fr-SN" smtClean="0"/>
              <a:t>20/03/2020</a:t>
            </a:fld>
            <a:endParaRPr lang="fr-S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S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2BE4-1E61-4BB6-A526-193CE01FEEA9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77832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51396" y="2147898"/>
            <a:ext cx="724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2400" dirty="0" smtClean="0"/>
              <a:t>Méthode : réaliser un croquis à partir de plusieurs cartes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77907" y="3492844"/>
            <a:ext cx="2427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600" dirty="0" smtClean="0"/>
              <a:t>Thème : les espaces ruraux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58537" y="4714679"/>
            <a:ext cx="443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600" dirty="0" smtClean="0"/>
              <a:t>Lieu : le département des Alpes de Haute Provence</a:t>
            </a:r>
          </a:p>
        </p:txBody>
      </p:sp>
    </p:spTree>
    <p:extLst>
      <p:ext uri="{BB962C8B-B14F-4D97-AF65-F5344CB8AC3E}">
        <p14:creationId xmlns:p14="http://schemas.microsoft.com/office/powerpoint/2010/main" val="338157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/>
          <p:nvPr/>
        </p:nvSpPr>
        <p:spPr>
          <a:xfrm>
            <a:off x="3384033" y="1433383"/>
            <a:ext cx="1212681" cy="3323967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A) </a:t>
            </a:r>
            <a:r>
              <a:rPr lang="fr-SN" sz="1200" b="1" u="sng" dirty="0" smtClean="0"/>
              <a:t>Un département faiblement urbanisé et structuré autour de deux pôles urbains</a:t>
            </a:r>
            <a:endParaRPr lang="fr-SN" sz="1200" b="1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Couronne </a:t>
            </a:r>
            <a:r>
              <a:rPr lang="fr-SN" sz="1200" dirty="0" err="1" smtClean="0"/>
              <a:t>périubraine</a:t>
            </a:r>
            <a:endParaRPr lang="fr-SN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20614" y="2260703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B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 vastes zones rurales éloignées de l’influence urbaine</a:t>
            </a:r>
            <a:endParaRPr lang="fr-SN" sz="1200" b="1" u="sng" dirty="0"/>
          </a:p>
        </p:txBody>
      </p:sp>
      <p:sp>
        <p:nvSpPr>
          <p:cNvPr id="2" name="Forme libre 1"/>
          <p:cNvSpPr/>
          <p:nvPr/>
        </p:nvSpPr>
        <p:spPr>
          <a:xfrm>
            <a:off x="1013254" y="1688757"/>
            <a:ext cx="2300758" cy="3566984"/>
          </a:xfrm>
          <a:custGeom>
            <a:avLst/>
            <a:gdLst>
              <a:gd name="connsiteX0" fmla="*/ 609600 w 2300758"/>
              <a:gd name="connsiteY0" fmla="*/ 0 h 3566984"/>
              <a:gd name="connsiteX1" fmla="*/ 1886465 w 2300758"/>
              <a:gd name="connsiteY1" fmla="*/ 741405 h 3566984"/>
              <a:gd name="connsiteX2" fmla="*/ 2174789 w 2300758"/>
              <a:gd name="connsiteY2" fmla="*/ 1968843 h 3566984"/>
              <a:gd name="connsiteX3" fmla="*/ 0 w 2300758"/>
              <a:gd name="connsiteY3" fmla="*/ 3566984 h 35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758" h="3566984">
                <a:moveTo>
                  <a:pt x="609600" y="0"/>
                </a:moveTo>
                <a:cubicBezTo>
                  <a:pt x="1117600" y="206632"/>
                  <a:pt x="1625600" y="413265"/>
                  <a:pt x="1886465" y="741405"/>
                </a:cubicBezTo>
                <a:cubicBezTo>
                  <a:pt x="2147330" y="1069545"/>
                  <a:pt x="2489200" y="1497913"/>
                  <a:pt x="2174789" y="1968843"/>
                </a:cubicBezTo>
                <a:cubicBezTo>
                  <a:pt x="1860378" y="2439773"/>
                  <a:pt x="930189" y="3003378"/>
                  <a:pt x="0" y="3566984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6" name="Forme libre 5"/>
          <p:cNvSpPr/>
          <p:nvPr/>
        </p:nvSpPr>
        <p:spPr>
          <a:xfrm>
            <a:off x="5301450" y="2833091"/>
            <a:ext cx="312221" cy="502508"/>
          </a:xfrm>
          <a:custGeom>
            <a:avLst/>
            <a:gdLst>
              <a:gd name="connsiteX0" fmla="*/ 0 w 312221"/>
              <a:gd name="connsiteY0" fmla="*/ 0 h 502508"/>
              <a:gd name="connsiteX1" fmla="*/ 247135 w 312221"/>
              <a:gd name="connsiteY1" fmla="*/ 90616 h 502508"/>
              <a:gd name="connsiteX2" fmla="*/ 296562 w 312221"/>
              <a:gd name="connsiteY2" fmla="*/ 288324 h 502508"/>
              <a:gd name="connsiteX3" fmla="*/ 16476 w 312221"/>
              <a:gd name="connsiteY3" fmla="*/ 502508 h 5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21" h="502508">
                <a:moveTo>
                  <a:pt x="0" y="0"/>
                </a:moveTo>
                <a:cubicBezTo>
                  <a:pt x="98854" y="21281"/>
                  <a:pt x="197708" y="42562"/>
                  <a:pt x="247135" y="90616"/>
                </a:cubicBezTo>
                <a:cubicBezTo>
                  <a:pt x="296562" y="138670"/>
                  <a:pt x="335005" y="219675"/>
                  <a:pt x="296562" y="288324"/>
                </a:cubicBezTo>
                <a:cubicBezTo>
                  <a:pt x="258119" y="356973"/>
                  <a:pt x="137297" y="429740"/>
                  <a:pt x="16476" y="502508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7" name="ZoneTexte 6"/>
          <p:cNvSpPr txBox="1"/>
          <p:nvPr/>
        </p:nvSpPr>
        <p:spPr>
          <a:xfrm>
            <a:off x="5746201" y="2844722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occidentale des communes isolées hors influence des pôles</a:t>
            </a:r>
            <a:endParaRPr lang="fr-SN" sz="1200" dirty="0"/>
          </a:p>
        </p:txBody>
      </p:sp>
      <p:sp>
        <p:nvSpPr>
          <p:cNvPr id="12" name="Ellipse 11"/>
          <p:cNvSpPr/>
          <p:nvPr/>
        </p:nvSpPr>
        <p:spPr>
          <a:xfrm>
            <a:off x="5193949" y="3839749"/>
            <a:ext cx="527222" cy="420243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16" name="ZoneTexte 15"/>
          <p:cNvSpPr txBox="1"/>
          <p:nvPr/>
        </p:nvSpPr>
        <p:spPr>
          <a:xfrm>
            <a:off x="5746201" y="3819240"/>
            <a:ext cx="332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Campagne vieillie à très fort éloignement des services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76511" y="3497831"/>
            <a:ext cx="306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C) </a:t>
            </a:r>
            <a:r>
              <a:rPr lang="fr-SN" sz="1200" b="1" u="sng" dirty="0" smtClean="0"/>
              <a:t>Des zones rurales en déclin</a:t>
            </a:r>
            <a:endParaRPr lang="fr-SN" sz="1200" b="1" u="sng" dirty="0"/>
          </a:p>
        </p:txBody>
      </p:sp>
      <p:sp>
        <p:nvSpPr>
          <p:cNvPr id="31" name="Rectangle 30"/>
          <p:cNvSpPr/>
          <p:nvPr/>
        </p:nvSpPr>
        <p:spPr>
          <a:xfrm>
            <a:off x="3304385" y="3400105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2" name="Rectangle 31"/>
          <p:cNvSpPr/>
          <p:nvPr/>
        </p:nvSpPr>
        <p:spPr>
          <a:xfrm>
            <a:off x="5408436" y="4404388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3" name="ZoneTexte 32"/>
          <p:cNvSpPr txBox="1"/>
          <p:nvPr/>
        </p:nvSpPr>
        <p:spPr>
          <a:xfrm>
            <a:off x="5779835" y="4311238"/>
            <a:ext cx="332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Bourg en déprise démographique</a:t>
            </a:r>
            <a:endParaRPr lang="fr-SN" sz="1200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5225725" y="4849929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D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Des espaces ruraux qui ne sont pas toujours synonymes de déclin</a:t>
            </a:r>
            <a:endParaRPr lang="fr-SN" sz="1200" b="1" u="sng" dirty="0"/>
          </a:p>
        </p:txBody>
      </p:sp>
      <p:pic>
        <p:nvPicPr>
          <p:cNvPr id="35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6" t="36911" r="28741" b="9301"/>
          <a:stretch/>
        </p:blipFill>
        <p:spPr bwMode="auto">
          <a:xfrm>
            <a:off x="0" y="5469925"/>
            <a:ext cx="1528499" cy="137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48159" r="75022" b="24911"/>
          <a:stretch/>
        </p:blipFill>
        <p:spPr bwMode="auto">
          <a:xfrm>
            <a:off x="2012729" y="5634682"/>
            <a:ext cx="1027034" cy="762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 flipH="1" flipV="1">
            <a:off x="526915" y="5883014"/>
            <a:ext cx="1636718" cy="15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>
            <a:off x="792156" y="1309816"/>
            <a:ext cx="2124039" cy="3723503"/>
          </a:xfrm>
          <a:custGeom>
            <a:avLst/>
            <a:gdLst>
              <a:gd name="connsiteX0" fmla="*/ 2124039 w 2124039"/>
              <a:gd name="connsiteY0" fmla="*/ 0 h 3723503"/>
              <a:gd name="connsiteX1" fmla="*/ 1588579 w 2124039"/>
              <a:gd name="connsiteY1" fmla="*/ 1103870 h 3723503"/>
              <a:gd name="connsiteX2" fmla="*/ 48103 w 2124039"/>
              <a:gd name="connsiteY2" fmla="*/ 2133600 h 3723503"/>
              <a:gd name="connsiteX3" fmla="*/ 509422 w 2124039"/>
              <a:gd name="connsiteY3" fmla="*/ 2800865 h 3723503"/>
              <a:gd name="connsiteX4" fmla="*/ 1720385 w 2124039"/>
              <a:gd name="connsiteY4" fmla="*/ 3179806 h 3723503"/>
              <a:gd name="connsiteX5" fmla="*/ 1835714 w 2124039"/>
              <a:gd name="connsiteY5" fmla="*/ 3723503 h 37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39" h="3723503">
                <a:moveTo>
                  <a:pt x="2124039" y="0"/>
                </a:moveTo>
                <a:cubicBezTo>
                  <a:pt x="2029303" y="374135"/>
                  <a:pt x="1934568" y="748270"/>
                  <a:pt x="1588579" y="1103870"/>
                </a:cubicBezTo>
                <a:cubicBezTo>
                  <a:pt x="1242590" y="1459470"/>
                  <a:pt x="227962" y="1850768"/>
                  <a:pt x="48103" y="2133600"/>
                </a:cubicBezTo>
                <a:cubicBezTo>
                  <a:pt x="-131757" y="2416433"/>
                  <a:pt x="230708" y="2626497"/>
                  <a:pt x="509422" y="2800865"/>
                </a:cubicBezTo>
                <a:cubicBezTo>
                  <a:pt x="788136" y="2975233"/>
                  <a:pt x="1499336" y="3026033"/>
                  <a:pt x="1720385" y="3179806"/>
                </a:cubicBezTo>
                <a:cubicBezTo>
                  <a:pt x="1941434" y="3333579"/>
                  <a:pt x="1888574" y="3528541"/>
                  <a:pt x="1835714" y="3723503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2" name="Forme libre 21"/>
          <p:cNvSpPr/>
          <p:nvPr/>
        </p:nvSpPr>
        <p:spPr>
          <a:xfrm>
            <a:off x="5220614" y="5546756"/>
            <a:ext cx="352750" cy="551935"/>
          </a:xfrm>
          <a:custGeom>
            <a:avLst/>
            <a:gdLst>
              <a:gd name="connsiteX0" fmla="*/ 0 w 352750"/>
              <a:gd name="connsiteY0" fmla="*/ 0 h 551935"/>
              <a:gd name="connsiteX1" fmla="*/ 271849 w 352750"/>
              <a:gd name="connsiteY1" fmla="*/ 156519 h 551935"/>
              <a:gd name="connsiteX2" fmla="*/ 337751 w 352750"/>
              <a:gd name="connsiteY2" fmla="*/ 403654 h 551935"/>
              <a:gd name="connsiteX3" fmla="*/ 24713 w 352750"/>
              <a:gd name="connsiteY3" fmla="*/ 551935 h 5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750" h="551935">
                <a:moveTo>
                  <a:pt x="0" y="0"/>
                </a:moveTo>
                <a:cubicBezTo>
                  <a:pt x="107778" y="44621"/>
                  <a:pt x="215557" y="89243"/>
                  <a:pt x="271849" y="156519"/>
                </a:cubicBezTo>
                <a:cubicBezTo>
                  <a:pt x="328141" y="223795"/>
                  <a:pt x="378940" y="337751"/>
                  <a:pt x="337751" y="403654"/>
                </a:cubicBezTo>
                <a:cubicBezTo>
                  <a:pt x="296562" y="469557"/>
                  <a:pt x="160637" y="510746"/>
                  <a:pt x="24713" y="551935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8" name="ZoneTexte 37"/>
          <p:cNvSpPr txBox="1"/>
          <p:nvPr/>
        </p:nvSpPr>
        <p:spPr>
          <a:xfrm>
            <a:off x="5779835" y="5568135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</a:t>
            </a:r>
            <a:r>
              <a:rPr lang="fr-SN" sz="1200" dirty="0" smtClean="0"/>
              <a:t>orientale  </a:t>
            </a:r>
            <a:r>
              <a:rPr lang="fr-SN" sz="1200" dirty="0" smtClean="0"/>
              <a:t>des </a:t>
            </a:r>
            <a:r>
              <a:rPr lang="fr-SN" sz="1200" dirty="0" smtClean="0"/>
              <a:t>campagnes à économie présentielle et touristique</a:t>
            </a:r>
            <a:endParaRPr lang="fr-SN" sz="1200" dirty="0"/>
          </a:p>
        </p:txBody>
      </p:sp>
    </p:spTree>
    <p:extLst>
      <p:ext uri="{BB962C8B-B14F-4D97-AF65-F5344CB8AC3E}">
        <p14:creationId xmlns:p14="http://schemas.microsoft.com/office/powerpoint/2010/main" val="236823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lipse 44"/>
          <p:cNvSpPr/>
          <p:nvPr/>
        </p:nvSpPr>
        <p:spPr>
          <a:xfrm>
            <a:off x="2583255" y="2459734"/>
            <a:ext cx="291119" cy="533079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28" name="Ellipse 27"/>
          <p:cNvSpPr/>
          <p:nvPr/>
        </p:nvSpPr>
        <p:spPr>
          <a:xfrm>
            <a:off x="3384033" y="1433383"/>
            <a:ext cx="1212681" cy="3323967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" name="ZoneTexte 3"/>
          <p:cNvSpPr txBox="1"/>
          <p:nvPr/>
        </p:nvSpPr>
        <p:spPr>
          <a:xfrm>
            <a:off x="6252519" y="170978"/>
            <a:ext cx="764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LEGENDE</a:t>
            </a:r>
            <a:endParaRPr lang="fr-SN" sz="1200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A) </a:t>
            </a:r>
            <a:r>
              <a:rPr lang="fr-SN" sz="1200" b="1" u="sng" dirty="0" smtClean="0"/>
              <a:t>Un département faiblement urbanisé et structuré autour de deux pôles urbains</a:t>
            </a:r>
            <a:endParaRPr lang="fr-SN" sz="1200" b="1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Couronne </a:t>
            </a:r>
            <a:r>
              <a:rPr lang="fr-SN" sz="1200" dirty="0" err="1" smtClean="0"/>
              <a:t>périubraine</a:t>
            </a:r>
            <a:endParaRPr lang="fr-SN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20614" y="2260703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B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 vastes zones rurales éloignées de l’influence urbaine</a:t>
            </a:r>
            <a:endParaRPr lang="fr-SN" sz="1200" b="1" u="sng" dirty="0"/>
          </a:p>
        </p:txBody>
      </p:sp>
      <p:sp>
        <p:nvSpPr>
          <p:cNvPr id="2" name="Forme libre 1"/>
          <p:cNvSpPr/>
          <p:nvPr/>
        </p:nvSpPr>
        <p:spPr>
          <a:xfrm>
            <a:off x="1013254" y="1688757"/>
            <a:ext cx="2300758" cy="3566984"/>
          </a:xfrm>
          <a:custGeom>
            <a:avLst/>
            <a:gdLst>
              <a:gd name="connsiteX0" fmla="*/ 609600 w 2300758"/>
              <a:gd name="connsiteY0" fmla="*/ 0 h 3566984"/>
              <a:gd name="connsiteX1" fmla="*/ 1886465 w 2300758"/>
              <a:gd name="connsiteY1" fmla="*/ 741405 h 3566984"/>
              <a:gd name="connsiteX2" fmla="*/ 2174789 w 2300758"/>
              <a:gd name="connsiteY2" fmla="*/ 1968843 h 3566984"/>
              <a:gd name="connsiteX3" fmla="*/ 0 w 2300758"/>
              <a:gd name="connsiteY3" fmla="*/ 3566984 h 35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758" h="3566984">
                <a:moveTo>
                  <a:pt x="609600" y="0"/>
                </a:moveTo>
                <a:cubicBezTo>
                  <a:pt x="1117600" y="206632"/>
                  <a:pt x="1625600" y="413265"/>
                  <a:pt x="1886465" y="741405"/>
                </a:cubicBezTo>
                <a:cubicBezTo>
                  <a:pt x="2147330" y="1069545"/>
                  <a:pt x="2489200" y="1497913"/>
                  <a:pt x="2174789" y="1968843"/>
                </a:cubicBezTo>
                <a:cubicBezTo>
                  <a:pt x="1860378" y="2439773"/>
                  <a:pt x="930189" y="3003378"/>
                  <a:pt x="0" y="3566984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6" name="Forme libre 5"/>
          <p:cNvSpPr/>
          <p:nvPr/>
        </p:nvSpPr>
        <p:spPr>
          <a:xfrm>
            <a:off x="5301450" y="2833091"/>
            <a:ext cx="312221" cy="502508"/>
          </a:xfrm>
          <a:custGeom>
            <a:avLst/>
            <a:gdLst>
              <a:gd name="connsiteX0" fmla="*/ 0 w 312221"/>
              <a:gd name="connsiteY0" fmla="*/ 0 h 502508"/>
              <a:gd name="connsiteX1" fmla="*/ 247135 w 312221"/>
              <a:gd name="connsiteY1" fmla="*/ 90616 h 502508"/>
              <a:gd name="connsiteX2" fmla="*/ 296562 w 312221"/>
              <a:gd name="connsiteY2" fmla="*/ 288324 h 502508"/>
              <a:gd name="connsiteX3" fmla="*/ 16476 w 312221"/>
              <a:gd name="connsiteY3" fmla="*/ 502508 h 5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21" h="502508">
                <a:moveTo>
                  <a:pt x="0" y="0"/>
                </a:moveTo>
                <a:cubicBezTo>
                  <a:pt x="98854" y="21281"/>
                  <a:pt x="197708" y="42562"/>
                  <a:pt x="247135" y="90616"/>
                </a:cubicBezTo>
                <a:cubicBezTo>
                  <a:pt x="296562" y="138670"/>
                  <a:pt x="335005" y="219675"/>
                  <a:pt x="296562" y="288324"/>
                </a:cubicBezTo>
                <a:cubicBezTo>
                  <a:pt x="258119" y="356973"/>
                  <a:pt x="137297" y="429740"/>
                  <a:pt x="16476" y="502508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7" name="ZoneTexte 6"/>
          <p:cNvSpPr txBox="1"/>
          <p:nvPr/>
        </p:nvSpPr>
        <p:spPr>
          <a:xfrm>
            <a:off x="5746201" y="2844722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occidentale des communes isolées hors influence des pôles</a:t>
            </a:r>
            <a:endParaRPr lang="fr-SN" sz="1200" dirty="0"/>
          </a:p>
        </p:txBody>
      </p:sp>
      <p:sp>
        <p:nvSpPr>
          <p:cNvPr id="12" name="Ellipse 11"/>
          <p:cNvSpPr/>
          <p:nvPr/>
        </p:nvSpPr>
        <p:spPr>
          <a:xfrm>
            <a:off x="5193949" y="3839749"/>
            <a:ext cx="527222" cy="420243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16" name="ZoneTexte 15"/>
          <p:cNvSpPr txBox="1"/>
          <p:nvPr/>
        </p:nvSpPr>
        <p:spPr>
          <a:xfrm>
            <a:off x="5746201" y="3819240"/>
            <a:ext cx="332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Campagne vieillie à très fort éloignement des services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76511" y="3497831"/>
            <a:ext cx="306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C) </a:t>
            </a:r>
            <a:r>
              <a:rPr lang="fr-SN" sz="1200" b="1" u="sng" dirty="0" smtClean="0"/>
              <a:t>Des zones rurales en déclin</a:t>
            </a:r>
            <a:endParaRPr lang="fr-SN" sz="1200" b="1" u="sng" dirty="0"/>
          </a:p>
        </p:txBody>
      </p:sp>
      <p:sp>
        <p:nvSpPr>
          <p:cNvPr id="31" name="Rectangle 30"/>
          <p:cNvSpPr/>
          <p:nvPr/>
        </p:nvSpPr>
        <p:spPr>
          <a:xfrm>
            <a:off x="3304385" y="3400105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2" name="Rectangle 31"/>
          <p:cNvSpPr/>
          <p:nvPr/>
        </p:nvSpPr>
        <p:spPr>
          <a:xfrm>
            <a:off x="5408436" y="4404388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3" name="ZoneTexte 32"/>
          <p:cNvSpPr txBox="1"/>
          <p:nvPr/>
        </p:nvSpPr>
        <p:spPr>
          <a:xfrm>
            <a:off x="5779835" y="4311238"/>
            <a:ext cx="332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Bourg en déprise démographique</a:t>
            </a:r>
            <a:endParaRPr lang="fr-SN" sz="1200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5225725" y="4849929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D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Des espaces ruraux qui ne sont pas toujours synonymes de déclin</a:t>
            </a:r>
            <a:endParaRPr lang="fr-SN" sz="1200" b="1" u="sng" dirty="0"/>
          </a:p>
        </p:txBody>
      </p:sp>
      <p:sp>
        <p:nvSpPr>
          <p:cNvPr id="17" name="Forme libre 16"/>
          <p:cNvSpPr/>
          <p:nvPr/>
        </p:nvSpPr>
        <p:spPr>
          <a:xfrm>
            <a:off x="792156" y="1309816"/>
            <a:ext cx="2124039" cy="3723503"/>
          </a:xfrm>
          <a:custGeom>
            <a:avLst/>
            <a:gdLst>
              <a:gd name="connsiteX0" fmla="*/ 2124039 w 2124039"/>
              <a:gd name="connsiteY0" fmla="*/ 0 h 3723503"/>
              <a:gd name="connsiteX1" fmla="*/ 1588579 w 2124039"/>
              <a:gd name="connsiteY1" fmla="*/ 1103870 h 3723503"/>
              <a:gd name="connsiteX2" fmla="*/ 48103 w 2124039"/>
              <a:gd name="connsiteY2" fmla="*/ 2133600 h 3723503"/>
              <a:gd name="connsiteX3" fmla="*/ 509422 w 2124039"/>
              <a:gd name="connsiteY3" fmla="*/ 2800865 h 3723503"/>
              <a:gd name="connsiteX4" fmla="*/ 1720385 w 2124039"/>
              <a:gd name="connsiteY4" fmla="*/ 3179806 h 3723503"/>
              <a:gd name="connsiteX5" fmla="*/ 1835714 w 2124039"/>
              <a:gd name="connsiteY5" fmla="*/ 3723503 h 37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39" h="3723503">
                <a:moveTo>
                  <a:pt x="2124039" y="0"/>
                </a:moveTo>
                <a:cubicBezTo>
                  <a:pt x="2029303" y="374135"/>
                  <a:pt x="1934568" y="748270"/>
                  <a:pt x="1588579" y="1103870"/>
                </a:cubicBezTo>
                <a:cubicBezTo>
                  <a:pt x="1242590" y="1459470"/>
                  <a:pt x="227962" y="1850768"/>
                  <a:pt x="48103" y="2133600"/>
                </a:cubicBezTo>
                <a:cubicBezTo>
                  <a:pt x="-131757" y="2416433"/>
                  <a:pt x="230708" y="2626497"/>
                  <a:pt x="509422" y="2800865"/>
                </a:cubicBezTo>
                <a:cubicBezTo>
                  <a:pt x="788136" y="2975233"/>
                  <a:pt x="1499336" y="3026033"/>
                  <a:pt x="1720385" y="3179806"/>
                </a:cubicBezTo>
                <a:cubicBezTo>
                  <a:pt x="1941434" y="3333579"/>
                  <a:pt x="1888574" y="3528541"/>
                  <a:pt x="1835714" y="3723503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2" name="Forme libre 21"/>
          <p:cNvSpPr/>
          <p:nvPr/>
        </p:nvSpPr>
        <p:spPr>
          <a:xfrm>
            <a:off x="5220614" y="5546756"/>
            <a:ext cx="352750" cy="551935"/>
          </a:xfrm>
          <a:custGeom>
            <a:avLst/>
            <a:gdLst>
              <a:gd name="connsiteX0" fmla="*/ 0 w 352750"/>
              <a:gd name="connsiteY0" fmla="*/ 0 h 551935"/>
              <a:gd name="connsiteX1" fmla="*/ 271849 w 352750"/>
              <a:gd name="connsiteY1" fmla="*/ 156519 h 551935"/>
              <a:gd name="connsiteX2" fmla="*/ 337751 w 352750"/>
              <a:gd name="connsiteY2" fmla="*/ 403654 h 551935"/>
              <a:gd name="connsiteX3" fmla="*/ 24713 w 352750"/>
              <a:gd name="connsiteY3" fmla="*/ 551935 h 5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750" h="551935">
                <a:moveTo>
                  <a:pt x="0" y="0"/>
                </a:moveTo>
                <a:cubicBezTo>
                  <a:pt x="107778" y="44621"/>
                  <a:pt x="215557" y="89243"/>
                  <a:pt x="271849" y="156519"/>
                </a:cubicBezTo>
                <a:cubicBezTo>
                  <a:pt x="328141" y="223795"/>
                  <a:pt x="378940" y="337751"/>
                  <a:pt x="337751" y="403654"/>
                </a:cubicBezTo>
                <a:cubicBezTo>
                  <a:pt x="296562" y="469557"/>
                  <a:pt x="160637" y="510746"/>
                  <a:pt x="24713" y="551935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8" name="ZoneTexte 37"/>
          <p:cNvSpPr txBox="1"/>
          <p:nvPr/>
        </p:nvSpPr>
        <p:spPr>
          <a:xfrm>
            <a:off x="5779835" y="5568135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</a:t>
            </a:r>
            <a:r>
              <a:rPr lang="fr-SN" sz="1200" dirty="0" smtClean="0"/>
              <a:t>orientale des campagnes à économie présentielle et touristique</a:t>
            </a:r>
            <a:endParaRPr lang="fr-SN" sz="1200" dirty="0"/>
          </a:p>
        </p:txBody>
      </p:sp>
      <p:pic>
        <p:nvPicPr>
          <p:cNvPr id="41" name="Picture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3906" r="28333" b="7917"/>
          <a:stretch/>
        </p:blipFill>
        <p:spPr bwMode="auto">
          <a:xfrm>
            <a:off x="38996" y="5623869"/>
            <a:ext cx="1269999" cy="1231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3" t="69911" r="555" b="13784"/>
          <a:stretch/>
        </p:blipFill>
        <p:spPr bwMode="auto">
          <a:xfrm>
            <a:off x="2280447" y="5798967"/>
            <a:ext cx="2047875" cy="1080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Connecteur droit avec flèche 42"/>
          <p:cNvCxnSpPr/>
          <p:nvPr/>
        </p:nvCxnSpPr>
        <p:spPr>
          <a:xfrm flipH="1">
            <a:off x="574757" y="6239647"/>
            <a:ext cx="1723599" cy="18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746201" y="6286341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Espaces à faible densité avec croissance résidentielle</a:t>
            </a:r>
            <a:endParaRPr lang="fr-SN" sz="1200" dirty="0"/>
          </a:p>
        </p:txBody>
      </p:sp>
      <p:sp>
        <p:nvSpPr>
          <p:cNvPr id="24" name="Ellipse 23"/>
          <p:cNvSpPr/>
          <p:nvPr/>
        </p:nvSpPr>
        <p:spPr>
          <a:xfrm>
            <a:off x="1677876" y="3039847"/>
            <a:ext cx="291119" cy="533079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6" name="Ellipse 45"/>
          <p:cNvSpPr/>
          <p:nvPr/>
        </p:nvSpPr>
        <p:spPr>
          <a:xfrm>
            <a:off x="3092773" y="1655806"/>
            <a:ext cx="291119" cy="533079"/>
          </a:xfrm>
          <a:prstGeom prst="ellipse">
            <a:avLst/>
          </a:prstGeom>
          <a:pattFill prst="dashDn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7" name="Ellipse 46"/>
          <p:cNvSpPr/>
          <p:nvPr/>
        </p:nvSpPr>
        <p:spPr>
          <a:xfrm>
            <a:off x="2056664" y="4568879"/>
            <a:ext cx="248390" cy="497392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8" name="Ellipse 47"/>
          <p:cNvSpPr/>
          <p:nvPr/>
        </p:nvSpPr>
        <p:spPr>
          <a:xfrm rot="2453797">
            <a:off x="608211" y="4024925"/>
            <a:ext cx="291119" cy="533079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9" name="Ellipse 48"/>
          <p:cNvSpPr/>
          <p:nvPr/>
        </p:nvSpPr>
        <p:spPr>
          <a:xfrm>
            <a:off x="5279237" y="6286341"/>
            <a:ext cx="275705" cy="369877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15290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34961" y="2603157"/>
            <a:ext cx="393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4400" dirty="0" smtClean="0"/>
              <a:t>Version finalisée</a:t>
            </a:r>
            <a:endParaRPr lang="fr-SN" sz="4400" dirty="0" smtClean="0"/>
          </a:p>
        </p:txBody>
      </p:sp>
    </p:spTree>
    <p:extLst>
      <p:ext uri="{BB962C8B-B14F-4D97-AF65-F5344CB8AC3E}">
        <p14:creationId xmlns:p14="http://schemas.microsoft.com/office/powerpoint/2010/main" val="327755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lipse 44"/>
          <p:cNvSpPr/>
          <p:nvPr/>
        </p:nvSpPr>
        <p:spPr>
          <a:xfrm>
            <a:off x="2583255" y="2459734"/>
            <a:ext cx="291119" cy="533079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28" name="Ellipse 27"/>
          <p:cNvSpPr/>
          <p:nvPr/>
        </p:nvSpPr>
        <p:spPr>
          <a:xfrm>
            <a:off x="3384033" y="1433383"/>
            <a:ext cx="1212681" cy="3323967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" name="ZoneTexte 3"/>
          <p:cNvSpPr txBox="1"/>
          <p:nvPr/>
        </p:nvSpPr>
        <p:spPr>
          <a:xfrm>
            <a:off x="6252519" y="170978"/>
            <a:ext cx="764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LEGENDE</a:t>
            </a:r>
            <a:endParaRPr lang="fr-SN" sz="1200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A) </a:t>
            </a:r>
            <a:r>
              <a:rPr lang="fr-SN" sz="1200" b="1" u="sng" dirty="0" smtClean="0"/>
              <a:t>Un département faiblement urbanisé et structuré autour de deux pôles urbains</a:t>
            </a:r>
            <a:endParaRPr lang="fr-SN" sz="1200" b="1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Couronne </a:t>
            </a:r>
            <a:r>
              <a:rPr lang="fr-SN" sz="1200" dirty="0" err="1" smtClean="0"/>
              <a:t>périubraine</a:t>
            </a:r>
            <a:endParaRPr lang="fr-SN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20614" y="2260703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B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 vastes zones rurales éloignées de l’influence urbaine</a:t>
            </a:r>
            <a:endParaRPr lang="fr-SN" sz="1200" b="1" u="sng" dirty="0"/>
          </a:p>
        </p:txBody>
      </p:sp>
      <p:sp>
        <p:nvSpPr>
          <p:cNvPr id="2" name="Forme libre 1"/>
          <p:cNvSpPr/>
          <p:nvPr/>
        </p:nvSpPr>
        <p:spPr>
          <a:xfrm>
            <a:off x="1013254" y="1688757"/>
            <a:ext cx="2300758" cy="3566984"/>
          </a:xfrm>
          <a:custGeom>
            <a:avLst/>
            <a:gdLst>
              <a:gd name="connsiteX0" fmla="*/ 609600 w 2300758"/>
              <a:gd name="connsiteY0" fmla="*/ 0 h 3566984"/>
              <a:gd name="connsiteX1" fmla="*/ 1886465 w 2300758"/>
              <a:gd name="connsiteY1" fmla="*/ 741405 h 3566984"/>
              <a:gd name="connsiteX2" fmla="*/ 2174789 w 2300758"/>
              <a:gd name="connsiteY2" fmla="*/ 1968843 h 3566984"/>
              <a:gd name="connsiteX3" fmla="*/ 0 w 2300758"/>
              <a:gd name="connsiteY3" fmla="*/ 3566984 h 35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758" h="3566984">
                <a:moveTo>
                  <a:pt x="609600" y="0"/>
                </a:moveTo>
                <a:cubicBezTo>
                  <a:pt x="1117600" y="206632"/>
                  <a:pt x="1625600" y="413265"/>
                  <a:pt x="1886465" y="741405"/>
                </a:cubicBezTo>
                <a:cubicBezTo>
                  <a:pt x="2147330" y="1069545"/>
                  <a:pt x="2489200" y="1497913"/>
                  <a:pt x="2174789" y="1968843"/>
                </a:cubicBezTo>
                <a:cubicBezTo>
                  <a:pt x="1860378" y="2439773"/>
                  <a:pt x="930189" y="3003378"/>
                  <a:pt x="0" y="3566984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6" name="Forme libre 5"/>
          <p:cNvSpPr/>
          <p:nvPr/>
        </p:nvSpPr>
        <p:spPr>
          <a:xfrm>
            <a:off x="5301450" y="2833091"/>
            <a:ext cx="312221" cy="502508"/>
          </a:xfrm>
          <a:custGeom>
            <a:avLst/>
            <a:gdLst>
              <a:gd name="connsiteX0" fmla="*/ 0 w 312221"/>
              <a:gd name="connsiteY0" fmla="*/ 0 h 502508"/>
              <a:gd name="connsiteX1" fmla="*/ 247135 w 312221"/>
              <a:gd name="connsiteY1" fmla="*/ 90616 h 502508"/>
              <a:gd name="connsiteX2" fmla="*/ 296562 w 312221"/>
              <a:gd name="connsiteY2" fmla="*/ 288324 h 502508"/>
              <a:gd name="connsiteX3" fmla="*/ 16476 w 312221"/>
              <a:gd name="connsiteY3" fmla="*/ 502508 h 5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21" h="502508">
                <a:moveTo>
                  <a:pt x="0" y="0"/>
                </a:moveTo>
                <a:cubicBezTo>
                  <a:pt x="98854" y="21281"/>
                  <a:pt x="197708" y="42562"/>
                  <a:pt x="247135" y="90616"/>
                </a:cubicBezTo>
                <a:cubicBezTo>
                  <a:pt x="296562" y="138670"/>
                  <a:pt x="335005" y="219675"/>
                  <a:pt x="296562" y="288324"/>
                </a:cubicBezTo>
                <a:cubicBezTo>
                  <a:pt x="258119" y="356973"/>
                  <a:pt x="137297" y="429740"/>
                  <a:pt x="16476" y="502508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7" name="ZoneTexte 6"/>
          <p:cNvSpPr txBox="1"/>
          <p:nvPr/>
        </p:nvSpPr>
        <p:spPr>
          <a:xfrm>
            <a:off x="5746201" y="2844722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occidentale des communes isolées hors influence des pôles</a:t>
            </a:r>
            <a:endParaRPr lang="fr-SN" sz="1200" dirty="0"/>
          </a:p>
        </p:txBody>
      </p:sp>
      <p:sp>
        <p:nvSpPr>
          <p:cNvPr id="12" name="Ellipse 11"/>
          <p:cNvSpPr/>
          <p:nvPr/>
        </p:nvSpPr>
        <p:spPr>
          <a:xfrm>
            <a:off x="5193949" y="3839749"/>
            <a:ext cx="527222" cy="420243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16" name="ZoneTexte 15"/>
          <p:cNvSpPr txBox="1"/>
          <p:nvPr/>
        </p:nvSpPr>
        <p:spPr>
          <a:xfrm>
            <a:off x="5746201" y="3819240"/>
            <a:ext cx="332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Campagne vieillie à très fort éloignement des services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76511" y="3497831"/>
            <a:ext cx="306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C) </a:t>
            </a:r>
            <a:r>
              <a:rPr lang="fr-SN" sz="1200" b="1" u="sng" dirty="0" smtClean="0"/>
              <a:t>Des zones rurales en déclin</a:t>
            </a:r>
            <a:endParaRPr lang="fr-SN" sz="1200" b="1" u="sng" dirty="0"/>
          </a:p>
        </p:txBody>
      </p:sp>
      <p:sp>
        <p:nvSpPr>
          <p:cNvPr id="31" name="Rectangle 30"/>
          <p:cNvSpPr/>
          <p:nvPr/>
        </p:nvSpPr>
        <p:spPr>
          <a:xfrm>
            <a:off x="3304385" y="3400105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2" name="Rectangle 31"/>
          <p:cNvSpPr/>
          <p:nvPr/>
        </p:nvSpPr>
        <p:spPr>
          <a:xfrm>
            <a:off x="5408436" y="4404388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3" name="ZoneTexte 32"/>
          <p:cNvSpPr txBox="1"/>
          <p:nvPr/>
        </p:nvSpPr>
        <p:spPr>
          <a:xfrm>
            <a:off x="5779835" y="4311238"/>
            <a:ext cx="332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Bourg en déprise démographique</a:t>
            </a:r>
            <a:endParaRPr lang="fr-SN" sz="1200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5225725" y="4849929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D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Des espaces ruraux qui ne sont pas toujours synonymes de déclin</a:t>
            </a:r>
            <a:endParaRPr lang="fr-SN" sz="1200" b="1" u="sng" dirty="0"/>
          </a:p>
        </p:txBody>
      </p:sp>
      <p:sp>
        <p:nvSpPr>
          <p:cNvPr id="17" name="Forme libre 16"/>
          <p:cNvSpPr/>
          <p:nvPr/>
        </p:nvSpPr>
        <p:spPr>
          <a:xfrm>
            <a:off x="792156" y="1309816"/>
            <a:ext cx="2124039" cy="3723503"/>
          </a:xfrm>
          <a:custGeom>
            <a:avLst/>
            <a:gdLst>
              <a:gd name="connsiteX0" fmla="*/ 2124039 w 2124039"/>
              <a:gd name="connsiteY0" fmla="*/ 0 h 3723503"/>
              <a:gd name="connsiteX1" fmla="*/ 1588579 w 2124039"/>
              <a:gd name="connsiteY1" fmla="*/ 1103870 h 3723503"/>
              <a:gd name="connsiteX2" fmla="*/ 48103 w 2124039"/>
              <a:gd name="connsiteY2" fmla="*/ 2133600 h 3723503"/>
              <a:gd name="connsiteX3" fmla="*/ 509422 w 2124039"/>
              <a:gd name="connsiteY3" fmla="*/ 2800865 h 3723503"/>
              <a:gd name="connsiteX4" fmla="*/ 1720385 w 2124039"/>
              <a:gd name="connsiteY4" fmla="*/ 3179806 h 3723503"/>
              <a:gd name="connsiteX5" fmla="*/ 1835714 w 2124039"/>
              <a:gd name="connsiteY5" fmla="*/ 3723503 h 37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39" h="3723503">
                <a:moveTo>
                  <a:pt x="2124039" y="0"/>
                </a:moveTo>
                <a:cubicBezTo>
                  <a:pt x="2029303" y="374135"/>
                  <a:pt x="1934568" y="748270"/>
                  <a:pt x="1588579" y="1103870"/>
                </a:cubicBezTo>
                <a:cubicBezTo>
                  <a:pt x="1242590" y="1459470"/>
                  <a:pt x="227962" y="1850768"/>
                  <a:pt x="48103" y="2133600"/>
                </a:cubicBezTo>
                <a:cubicBezTo>
                  <a:pt x="-131757" y="2416433"/>
                  <a:pt x="230708" y="2626497"/>
                  <a:pt x="509422" y="2800865"/>
                </a:cubicBezTo>
                <a:cubicBezTo>
                  <a:pt x="788136" y="2975233"/>
                  <a:pt x="1499336" y="3026033"/>
                  <a:pt x="1720385" y="3179806"/>
                </a:cubicBezTo>
                <a:cubicBezTo>
                  <a:pt x="1941434" y="3333579"/>
                  <a:pt x="1888574" y="3528541"/>
                  <a:pt x="1835714" y="3723503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2" name="Forme libre 21"/>
          <p:cNvSpPr/>
          <p:nvPr/>
        </p:nvSpPr>
        <p:spPr>
          <a:xfrm>
            <a:off x="5220614" y="5546756"/>
            <a:ext cx="352750" cy="551935"/>
          </a:xfrm>
          <a:custGeom>
            <a:avLst/>
            <a:gdLst>
              <a:gd name="connsiteX0" fmla="*/ 0 w 352750"/>
              <a:gd name="connsiteY0" fmla="*/ 0 h 551935"/>
              <a:gd name="connsiteX1" fmla="*/ 271849 w 352750"/>
              <a:gd name="connsiteY1" fmla="*/ 156519 h 551935"/>
              <a:gd name="connsiteX2" fmla="*/ 337751 w 352750"/>
              <a:gd name="connsiteY2" fmla="*/ 403654 h 551935"/>
              <a:gd name="connsiteX3" fmla="*/ 24713 w 352750"/>
              <a:gd name="connsiteY3" fmla="*/ 551935 h 5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750" h="551935">
                <a:moveTo>
                  <a:pt x="0" y="0"/>
                </a:moveTo>
                <a:cubicBezTo>
                  <a:pt x="107778" y="44621"/>
                  <a:pt x="215557" y="89243"/>
                  <a:pt x="271849" y="156519"/>
                </a:cubicBezTo>
                <a:cubicBezTo>
                  <a:pt x="328141" y="223795"/>
                  <a:pt x="378940" y="337751"/>
                  <a:pt x="337751" y="403654"/>
                </a:cubicBezTo>
                <a:cubicBezTo>
                  <a:pt x="296562" y="469557"/>
                  <a:pt x="160637" y="510746"/>
                  <a:pt x="24713" y="551935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8" name="ZoneTexte 37"/>
          <p:cNvSpPr txBox="1"/>
          <p:nvPr/>
        </p:nvSpPr>
        <p:spPr>
          <a:xfrm>
            <a:off x="5779835" y="5568135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</a:t>
            </a:r>
            <a:r>
              <a:rPr lang="fr-SN" sz="1200" dirty="0" smtClean="0"/>
              <a:t>orientale des campagnes à économie présentielle et touristique</a:t>
            </a:r>
            <a:endParaRPr lang="fr-SN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5746201" y="6286341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Espaces à faible densité avec croissance résidentielle</a:t>
            </a:r>
            <a:endParaRPr lang="fr-SN" sz="1200" dirty="0"/>
          </a:p>
        </p:txBody>
      </p:sp>
      <p:sp>
        <p:nvSpPr>
          <p:cNvPr id="24" name="Ellipse 23"/>
          <p:cNvSpPr/>
          <p:nvPr/>
        </p:nvSpPr>
        <p:spPr>
          <a:xfrm>
            <a:off x="1677876" y="3039847"/>
            <a:ext cx="291119" cy="533079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6" name="Ellipse 45"/>
          <p:cNvSpPr/>
          <p:nvPr/>
        </p:nvSpPr>
        <p:spPr>
          <a:xfrm>
            <a:off x="3092773" y="1655806"/>
            <a:ext cx="291119" cy="533079"/>
          </a:xfrm>
          <a:prstGeom prst="ellipse">
            <a:avLst/>
          </a:prstGeom>
          <a:pattFill prst="dashDn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7" name="Ellipse 46"/>
          <p:cNvSpPr/>
          <p:nvPr/>
        </p:nvSpPr>
        <p:spPr>
          <a:xfrm>
            <a:off x="2056664" y="4568879"/>
            <a:ext cx="248390" cy="497392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8" name="Ellipse 47"/>
          <p:cNvSpPr/>
          <p:nvPr/>
        </p:nvSpPr>
        <p:spPr>
          <a:xfrm rot="2453797">
            <a:off x="608211" y="4024925"/>
            <a:ext cx="291119" cy="533079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9" name="Ellipse 48"/>
          <p:cNvSpPr/>
          <p:nvPr/>
        </p:nvSpPr>
        <p:spPr>
          <a:xfrm>
            <a:off x="5279237" y="6286341"/>
            <a:ext cx="275705" cy="369877"/>
          </a:xfrm>
          <a:prstGeom prst="ellipse">
            <a:avLst/>
          </a:prstGeom>
          <a:pattFill prst="dash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3" name="Rectangle 2"/>
          <p:cNvSpPr/>
          <p:nvPr/>
        </p:nvSpPr>
        <p:spPr>
          <a:xfrm>
            <a:off x="5140057" y="74140"/>
            <a:ext cx="3847423" cy="6673865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25" name="ZoneTexte 24"/>
          <p:cNvSpPr txBox="1"/>
          <p:nvPr/>
        </p:nvSpPr>
        <p:spPr>
          <a:xfrm>
            <a:off x="80632" y="6286341"/>
            <a:ext cx="5007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050" b="1" dirty="0" smtClean="0"/>
              <a:t>LES ESPACES RURAUX DANS LE DEPARTEMENT DES ALPES DE HAUTE PROVENCE (04)</a:t>
            </a:r>
          </a:p>
          <a:p>
            <a:pPr algn="ctr"/>
            <a:r>
              <a:rPr lang="fr-SN" sz="1050" dirty="0" smtClean="0"/>
              <a:t>D’après les typologies INSEE des espaces ruraux</a:t>
            </a:r>
            <a:endParaRPr lang="fr-SN" sz="1050" dirty="0" smtClean="0"/>
          </a:p>
        </p:txBody>
      </p:sp>
    </p:spTree>
    <p:extLst>
      <p:ext uri="{BB962C8B-B14F-4D97-AF65-F5344CB8AC3E}">
        <p14:creationId xmlns:p14="http://schemas.microsoft.com/office/powerpoint/2010/main" val="68423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33175" r="28480" b="7466"/>
          <a:stretch/>
        </p:blipFill>
        <p:spPr bwMode="auto">
          <a:xfrm>
            <a:off x="381515" y="253494"/>
            <a:ext cx="2400300" cy="2265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33679" r="28468" b="9252"/>
          <a:stretch/>
        </p:blipFill>
        <p:spPr bwMode="auto">
          <a:xfrm>
            <a:off x="3170195" y="165659"/>
            <a:ext cx="2406496" cy="2083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6" t="36911" r="28741" b="9301"/>
          <a:stretch/>
        </p:blipFill>
        <p:spPr bwMode="auto">
          <a:xfrm>
            <a:off x="278645" y="2795845"/>
            <a:ext cx="2503170" cy="220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48159" r="75022" b="24911"/>
          <a:stretch/>
        </p:blipFill>
        <p:spPr bwMode="auto">
          <a:xfrm>
            <a:off x="3170195" y="3119695"/>
            <a:ext cx="1930400" cy="124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7" t="40633" r="29287" b="10569"/>
          <a:stretch/>
        </p:blipFill>
        <p:spPr bwMode="auto">
          <a:xfrm>
            <a:off x="5667632" y="2365718"/>
            <a:ext cx="2496063" cy="2365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3906" r="28333" b="7917"/>
          <a:stretch/>
        </p:blipFill>
        <p:spPr bwMode="auto">
          <a:xfrm>
            <a:off x="1399060" y="5148649"/>
            <a:ext cx="1930400" cy="1709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8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3" t="69911" r="555" b="13784"/>
          <a:stretch/>
        </p:blipFill>
        <p:spPr bwMode="auto">
          <a:xfrm>
            <a:off x="4643694" y="5462939"/>
            <a:ext cx="2047875" cy="1080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6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4" t="58880" r="1041" b="7356"/>
          <a:stretch/>
        </p:blipFill>
        <p:spPr bwMode="auto">
          <a:xfrm>
            <a:off x="6426759" y="344330"/>
            <a:ext cx="1546225" cy="1725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4373443" y="436605"/>
            <a:ext cx="2142687" cy="94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373443" y="617838"/>
            <a:ext cx="2150925" cy="1015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1326292" y="3344400"/>
            <a:ext cx="2003168" cy="551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5000368" y="3895982"/>
            <a:ext cx="2199503" cy="33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2232454" y="5843874"/>
            <a:ext cx="2586682" cy="466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611395" y="5596160"/>
            <a:ext cx="2100650" cy="49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33175" r="28480" b="7466"/>
          <a:stretch/>
        </p:blipFill>
        <p:spPr bwMode="auto">
          <a:xfrm>
            <a:off x="307374" y="714814"/>
            <a:ext cx="4602377" cy="462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pic>
        <p:nvPicPr>
          <p:cNvPr id="12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33175" r="28480" b="7466"/>
          <a:stretch/>
        </p:blipFill>
        <p:spPr bwMode="auto">
          <a:xfrm>
            <a:off x="7265773" y="5288692"/>
            <a:ext cx="1469206" cy="1420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A) </a:t>
            </a:r>
            <a:r>
              <a:rPr lang="fr-SN" sz="1200" u="sng" dirty="0" smtClean="0"/>
              <a:t>Un département faiblement urbanisé et structuré autour de deux pôles urbains</a:t>
            </a:r>
            <a:endParaRPr lang="fr-SN" sz="1200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</p:spTree>
    <p:extLst>
      <p:ext uri="{BB962C8B-B14F-4D97-AF65-F5344CB8AC3E}">
        <p14:creationId xmlns:p14="http://schemas.microsoft.com/office/powerpoint/2010/main" val="151592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pic>
        <p:nvPicPr>
          <p:cNvPr id="12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33175" r="28480" b="7466"/>
          <a:stretch/>
        </p:blipFill>
        <p:spPr bwMode="auto">
          <a:xfrm>
            <a:off x="7265773" y="5288692"/>
            <a:ext cx="1469206" cy="1420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15" name="ZoneTexte 14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A) Un département faiblement urbanisé et structuré autour de deux pôles urbains</a:t>
            </a:r>
            <a:endParaRPr lang="fr-SN" sz="1200" dirty="0"/>
          </a:p>
        </p:txBody>
      </p:sp>
      <p:sp>
        <p:nvSpPr>
          <p:cNvPr id="16" name="Ellipse 15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7" name="ZoneTexte 16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</p:spTree>
    <p:extLst>
      <p:ext uri="{BB962C8B-B14F-4D97-AF65-F5344CB8AC3E}">
        <p14:creationId xmlns:p14="http://schemas.microsoft.com/office/powerpoint/2010/main" val="164279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33175" r="28480" b="7466"/>
          <a:stretch/>
        </p:blipFill>
        <p:spPr bwMode="auto">
          <a:xfrm>
            <a:off x="307374" y="714814"/>
            <a:ext cx="4602377" cy="462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A) Un département faiblement urbanisé et structuré autour de deux pôles urbains</a:t>
            </a:r>
            <a:endParaRPr lang="fr-SN" sz="1200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64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400" dirty="0" smtClean="0"/>
              <a:t>Ville principale autour 20 000 </a:t>
            </a:r>
            <a:r>
              <a:rPr lang="fr-SN" sz="1400" dirty="0" err="1" smtClean="0"/>
              <a:t>hab</a:t>
            </a:r>
            <a:endParaRPr lang="fr-SN" sz="1400" dirty="0"/>
          </a:p>
        </p:txBody>
      </p:sp>
      <p:pic>
        <p:nvPicPr>
          <p:cNvPr id="17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33679" r="28468" b="9252"/>
          <a:stretch/>
        </p:blipFill>
        <p:spPr bwMode="auto">
          <a:xfrm>
            <a:off x="7241060" y="5161005"/>
            <a:ext cx="1534278" cy="140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792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400" dirty="0" smtClean="0"/>
              <a:t>Couronne </a:t>
            </a:r>
            <a:r>
              <a:rPr lang="fr-SN" sz="1400" dirty="0" err="1" smtClean="0"/>
              <a:t>périubraine</a:t>
            </a:r>
            <a:endParaRPr lang="fr-SN" sz="1400" dirty="0"/>
          </a:p>
        </p:txBody>
      </p:sp>
    </p:spTree>
    <p:extLst>
      <p:ext uri="{BB962C8B-B14F-4D97-AF65-F5344CB8AC3E}">
        <p14:creationId xmlns:p14="http://schemas.microsoft.com/office/powerpoint/2010/main" val="291325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1243126" y="312538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86004" y="409583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pic>
        <p:nvPicPr>
          <p:cNvPr id="12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33175" r="28480" b="7466"/>
          <a:stretch/>
        </p:blipFill>
        <p:spPr bwMode="auto">
          <a:xfrm>
            <a:off x="7265773" y="5288692"/>
            <a:ext cx="1469206" cy="1420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A) </a:t>
            </a:r>
            <a:r>
              <a:rPr lang="fr-SN" sz="1200" u="sng" dirty="0" smtClean="0"/>
              <a:t>Un département faiblement urbanisé et structuré autour de deux pôles urbains</a:t>
            </a:r>
            <a:endParaRPr lang="fr-SN" sz="1200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  <p:pic>
        <p:nvPicPr>
          <p:cNvPr id="17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33679" r="28468" b="9252"/>
          <a:stretch/>
        </p:blipFill>
        <p:spPr bwMode="auto">
          <a:xfrm>
            <a:off x="7265773" y="3707934"/>
            <a:ext cx="1534278" cy="1277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Couronne </a:t>
            </a:r>
            <a:r>
              <a:rPr lang="fr-SN" sz="1200" dirty="0" err="1" smtClean="0"/>
              <a:t>périubraine</a:t>
            </a:r>
            <a:endParaRPr lang="fr-SN" sz="1200" dirty="0"/>
          </a:p>
        </p:txBody>
      </p:sp>
    </p:spTree>
    <p:extLst>
      <p:ext uri="{BB962C8B-B14F-4D97-AF65-F5344CB8AC3E}">
        <p14:creationId xmlns:p14="http://schemas.microsoft.com/office/powerpoint/2010/main" val="269866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A) </a:t>
            </a:r>
            <a:r>
              <a:rPr lang="fr-SN" sz="1200" b="1" u="sng" dirty="0" smtClean="0"/>
              <a:t>Un département faiblement urbanisé et structuré autour de deux pôles urbains</a:t>
            </a:r>
            <a:endParaRPr lang="fr-SN" sz="1200" b="1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Couronne </a:t>
            </a:r>
            <a:r>
              <a:rPr lang="fr-SN" sz="1200" dirty="0" err="1" smtClean="0"/>
              <a:t>périubraine</a:t>
            </a:r>
            <a:endParaRPr lang="fr-SN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20614" y="2474115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/>
              <a:t>B</a:t>
            </a:r>
            <a:r>
              <a:rPr lang="fr-SN" sz="1200" dirty="0" smtClean="0"/>
              <a:t>) </a:t>
            </a:r>
            <a:r>
              <a:rPr lang="fr-SN" sz="1200" b="1" u="sng" dirty="0" smtClean="0"/>
              <a:t>De vastes zones rurales éloignées de l’influence urbaine</a:t>
            </a:r>
            <a:endParaRPr lang="fr-SN" sz="1200" b="1" u="sng" dirty="0"/>
          </a:p>
        </p:txBody>
      </p:sp>
      <p:sp>
        <p:nvSpPr>
          <p:cNvPr id="2" name="Forme libre 1"/>
          <p:cNvSpPr/>
          <p:nvPr/>
        </p:nvSpPr>
        <p:spPr>
          <a:xfrm>
            <a:off x="1013254" y="1688757"/>
            <a:ext cx="2300758" cy="3566984"/>
          </a:xfrm>
          <a:custGeom>
            <a:avLst/>
            <a:gdLst>
              <a:gd name="connsiteX0" fmla="*/ 609600 w 2300758"/>
              <a:gd name="connsiteY0" fmla="*/ 0 h 3566984"/>
              <a:gd name="connsiteX1" fmla="*/ 1886465 w 2300758"/>
              <a:gd name="connsiteY1" fmla="*/ 741405 h 3566984"/>
              <a:gd name="connsiteX2" fmla="*/ 2174789 w 2300758"/>
              <a:gd name="connsiteY2" fmla="*/ 1968843 h 3566984"/>
              <a:gd name="connsiteX3" fmla="*/ 0 w 2300758"/>
              <a:gd name="connsiteY3" fmla="*/ 3566984 h 35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758" h="3566984">
                <a:moveTo>
                  <a:pt x="609600" y="0"/>
                </a:moveTo>
                <a:cubicBezTo>
                  <a:pt x="1117600" y="206632"/>
                  <a:pt x="1625600" y="413265"/>
                  <a:pt x="1886465" y="741405"/>
                </a:cubicBezTo>
                <a:cubicBezTo>
                  <a:pt x="2147330" y="1069545"/>
                  <a:pt x="2489200" y="1497913"/>
                  <a:pt x="2174789" y="1968843"/>
                </a:cubicBezTo>
                <a:cubicBezTo>
                  <a:pt x="1860378" y="2439773"/>
                  <a:pt x="930189" y="3003378"/>
                  <a:pt x="0" y="3566984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6" name="Forme libre 5"/>
          <p:cNvSpPr/>
          <p:nvPr/>
        </p:nvSpPr>
        <p:spPr>
          <a:xfrm>
            <a:off x="5280454" y="2990335"/>
            <a:ext cx="312221" cy="502508"/>
          </a:xfrm>
          <a:custGeom>
            <a:avLst/>
            <a:gdLst>
              <a:gd name="connsiteX0" fmla="*/ 0 w 312221"/>
              <a:gd name="connsiteY0" fmla="*/ 0 h 502508"/>
              <a:gd name="connsiteX1" fmla="*/ 247135 w 312221"/>
              <a:gd name="connsiteY1" fmla="*/ 90616 h 502508"/>
              <a:gd name="connsiteX2" fmla="*/ 296562 w 312221"/>
              <a:gd name="connsiteY2" fmla="*/ 288324 h 502508"/>
              <a:gd name="connsiteX3" fmla="*/ 16476 w 312221"/>
              <a:gd name="connsiteY3" fmla="*/ 502508 h 5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21" h="502508">
                <a:moveTo>
                  <a:pt x="0" y="0"/>
                </a:moveTo>
                <a:cubicBezTo>
                  <a:pt x="98854" y="21281"/>
                  <a:pt x="197708" y="42562"/>
                  <a:pt x="247135" y="90616"/>
                </a:cubicBezTo>
                <a:cubicBezTo>
                  <a:pt x="296562" y="138670"/>
                  <a:pt x="335005" y="219675"/>
                  <a:pt x="296562" y="288324"/>
                </a:cubicBezTo>
                <a:cubicBezTo>
                  <a:pt x="258119" y="356973"/>
                  <a:pt x="137297" y="429740"/>
                  <a:pt x="16476" y="502508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7" name="ZoneTexte 6"/>
          <p:cNvSpPr txBox="1"/>
          <p:nvPr/>
        </p:nvSpPr>
        <p:spPr>
          <a:xfrm>
            <a:off x="5681592" y="3084345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occidentale des communes isolées hors influence des pôles</a:t>
            </a:r>
            <a:endParaRPr lang="fr-SN" sz="1200" dirty="0"/>
          </a:p>
        </p:txBody>
      </p:sp>
      <p:pic>
        <p:nvPicPr>
          <p:cNvPr id="24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33679" r="28468" b="9252"/>
          <a:stretch/>
        </p:blipFill>
        <p:spPr bwMode="auto">
          <a:xfrm>
            <a:off x="7241060" y="5161005"/>
            <a:ext cx="1534278" cy="140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Forme libre 16"/>
          <p:cNvSpPr/>
          <p:nvPr/>
        </p:nvSpPr>
        <p:spPr>
          <a:xfrm>
            <a:off x="7477217" y="5354595"/>
            <a:ext cx="798249" cy="1219200"/>
          </a:xfrm>
          <a:custGeom>
            <a:avLst/>
            <a:gdLst>
              <a:gd name="connsiteX0" fmla="*/ 142783 w 798249"/>
              <a:gd name="connsiteY0" fmla="*/ 0 h 1219200"/>
              <a:gd name="connsiteX1" fmla="*/ 727669 w 798249"/>
              <a:gd name="connsiteY1" fmla="*/ 296562 h 1219200"/>
              <a:gd name="connsiteX2" fmla="*/ 719432 w 798249"/>
              <a:gd name="connsiteY2" fmla="*/ 790832 h 1219200"/>
              <a:gd name="connsiteX3" fmla="*/ 109832 w 798249"/>
              <a:gd name="connsiteY3" fmla="*/ 1013254 h 1219200"/>
              <a:gd name="connsiteX4" fmla="*/ 2740 w 798249"/>
              <a:gd name="connsiteY4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249" h="1219200">
                <a:moveTo>
                  <a:pt x="142783" y="0"/>
                </a:moveTo>
                <a:cubicBezTo>
                  <a:pt x="387172" y="82378"/>
                  <a:pt x="631561" y="164757"/>
                  <a:pt x="727669" y="296562"/>
                </a:cubicBezTo>
                <a:cubicBezTo>
                  <a:pt x="823777" y="428367"/>
                  <a:pt x="822405" y="671383"/>
                  <a:pt x="719432" y="790832"/>
                </a:cubicBezTo>
                <a:cubicBezTo>
                  <a:pt x="616459" y="910281"/>
                  <a:pt x="229281" y="941859"/>
                  <a:pt x="109832" y="1013254"/>
                </a:cubicBezTo>
                <a:cubicBezTo>
                  <a:pt x="-9617" y="1084649"/>
                  <a:pt x="-3439" y="1151924"/>
                  <a:pt x="2740" y="121920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59485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/>
          <p:nvPr/>
        </p:nvSpPr>
        <p:spPr>
          <a:xfrm>
            <a:off x="3384033" y="1433383"/>
            <a:ext cx="1212681" cy="3323967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A) </a:t>
            </a:r>
            <a:r>
              <a:rPr lang="fr-SN" sz="1200" b="1" u="sng" dirty="0" smtClean="0"/>
              <a:t>Un département faiblement urbanisé et structuré autour de deux pôles urbains</a:t>
            </a:r>
            <a:endParaRPr lang="fr-SN" sz="1200" b="1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Couronne </a:t>
            </a:r>
            <a:r>
              <a:rPr lang="fr-SN" sz="1200" dirty="0" err="1" smtClean="0"/>
              <a:t>périubraine</a:t>
            </a:r>
            <a:endParaRPr lang="fr-SN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20614" y="2474115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B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 vastes zones rurales éloignées de l’influence urbaine</a:t>
            </a:r>
            <a:endParaRPr lang="fr-SN" sz="1200" b="1" u="sng" dirty="0"/>
          </a:p>
        </p:txBody>
      </p:sp>
      <p:sp>
        <p:nvSpPr>
          <p:cNvPr id="2" name="Forme libre 1"/>
          <p:cNvSpPr/>
          <p:nvPr/>
        </p:nvSpPr>
        <p:spPr>
          <a:xfrm>
            <a:off x="1013254" y="1688757"/>
            <a:ext cx="2300758" cy="3566984"/>
          </a:xfrm>
          <a:custGeom>
            <a:avLst/>
            <a:gdLst>
              <a:gd name="connsiteX0" fmla="*/ 609600 w 2300758"/>
              <a:gd name="connsiteY0" fmla="*/ 0 h 3566984"/>
              <a:gd name="connsiteX1" fmla="*/ 1886465 w 2300758"/>
              <a:gd name="connsiteY1" fmla="*/ 741405 h 3566984"/>
              <a:gd name="connsiteX2" fmla="*/ 2174789 w 2300758"/>
              <a:gd name="connsiteY2" fmla="*/ 1968843 h 3566984"/>
              <a:gd name="connsiteX3" fmla="*/ 0 w 2300758"/>
              <a:gd name="connsiteY3" fmla="*/ 3566984 h 35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758" h="3566984">
                <a:moveTo>
                  <a:pt x="609600" y="0"/>
                </a:moveTo>
                <a:cubicBezTo>
                  <a:pt x="1117600" y="206632"/>
                  <a:pt x="1625600" y="413265"/>
                  <a:pt x="1886465" y="741405"/>
                </a:cubicBezTo>
                <a:cubicBezTo>
                  <a:pt x="2147330" y="1069545"/>
                  <a:pt x="2489200" y="1497913"/>
                  <a:pt x="2174789" y="1968843"/>
                </a:cubicBezTo>
                <a:cubicBezTo>
                  <a:pt x="1860378" y="2439773"/>
                  <a:pt x="930189" y="3003378"/>
                  <a:pt x="0" y="3566984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6" name="Forme libre 5"/>
          <p:cNvSpPr/>
          <p:nvPr/>
        </p:nvSpPr>
        <p:spPr>
          <a:xfrm>
            <a:off x="5280454" y="2990335"/>
            <a:ext cx="312221" cy="502508"/>
          </a:xfrm>
          <a:custGeom>
            <a:avLst/>
            <a:gdLst>
              <a:gd name="connsiteX0" fmla="*/ 0 w 312221"/>
              <a:gd name="connsiteY0" fmla="*/ 0 h 502508"/>
              <a:gd name="connsiteX1" fmla="*/ 247135 w 312221"/>
              <a:gd name="connsiteY1" fmla="*/ 90616 h 502508"/>
              <a:gd name="connsiteX2" fmla="*/ 296562 w 312221"/>
              <a:gd name="connsiteY2" fmla="*/ 288324 h 502508"/>
              <a:gd name="connsiteX3" fmla="*/ 16476 w 312221"/>
              <a:gd name="connsiteY3" fmla="*/ 502508 h 5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21" h="502508">
                <a:moveTo>
                  <a:pt x="0" y="0"/>
                </a:moveTo>
                <a:cubicBezTo>
                  <a:pt x="98854" y="21281"/>
                  <a:pt x="197708" y="42562"/>
                  <a:pt x="247135" y="90616"/>
                </a:cubicBezTo>
                <a:cubicBezTo>
                  <a:pt x="296562" y="138670"/>
                  <a:pt x="335005" y="219675"/>
                  <a:pt x="296562" y="288324"/>
                </a:cubicBezTo>
                <a:cubicBezTo>
                  <a:pt x="258119" y="356973"/>
                  <a:pt x="137297" y="429740"/>
                  <a:pt x="16476" y="502508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7" name="ZoneTexte 6"/>
          <p:cNvSpPr txBox="1"/>
          <p:nvPr/>
        </p:nvSpPr>
        <p:spPr>
          <a:xfrm>
            <a:off x="5681592" y="3084345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occidentale des communes isolées hors influence des pôles</a:t>
            </a:r>
            <a:endParaRPr lang="fr-SN" sz="1200" dirty="0"/>
          </a:p>
        </p:txBody>
      </p:sp>
      <p:pic>
        <p:nvPicPr>
          <p:cNvPr id="24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7" t="40633" r="29287" b="10569"/>
          <a:stretch/>
        </p:blipFill>
        <p:spPr bwMode="auto">
          <a:xfrm>
            <a:off x="7334250" y="5234767"/>
            <a:ext cx="1809750" cy="160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48159" r="75022" b="24911"/>
          <a:stretch/>
        </p:blipFill>
        <p:spPr bwMode="auto">
          <a:xfrm>
            <a:off x="4735384" y="5632003"/>
            <a:ext cx="1930400" cy="124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Connecteur droit avec flèche 26"/>
          <p:cNvCxnSpPr/>
          <p:nvPr/>
        </p:nvCxnSpPr>
        <p:spPr>
          <a:xfrm flipV="1">
            <a:off x="6477784" y="6384324"/>
            <a:ext cx="1761341" cy="39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119756" y="4225439"/>
            <a:ext cx="527222" cy="420243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16" name="ZoneTexte 15"/>
          <p:cNvSpPr txBox="1"/>
          <p:nvPr/>
        </p:nvSpPr>
        <p:spPr>
          <a:xfrm>
            <a:off x="5697670" y="4162872"/>
            <a:ext cx="332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Campagne vieillie à très fort éloignement des services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11580" y="3755132"/>
            <a:ext cx="306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C) </a:t>
            </a:r>
            <a:r>
              <a:rPr lang="fr-SN" sz="1200" b="1" u="sng" dirty="0" smtClean="0"/>
              <a:t>Des zones rurales en déclin</a:t>
            </a:r>
            <a:endParaRPr lang="fr-SN" sz="1200" b="1" u="sng" dirty="0"/>
          </a:p>
        </p:txBody>
      </p:sp>
    </p:spTree>
    <p:extLst>
      <p:ext uri="{BB962C8B-B14F-4D97-AF65-F5344CB8AC3E}">
        <p14:creationId xmlns:p14="http://schemas.microsoft.com/office/powerpoint/2010/main" val="207988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/>
          <p:nvPr/>
        </p:nvSpPr>
        <p:spPr>
          <a:xfrm>
            <a:off x="3384033" y="1433383"/>
            <a:ext cx="1212681" cy="3323967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4" name="ZoneTexte 3"/>
          <p:cNvSpPr txBox="1"/>
          <p:nvPr/>
        </p:nvSpPr>
        <p:spPr>
          <a:xfrm>
            <a:off x="5700584" y="65903"/>
            <a:ext cx="10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dirty="0" smtClean="0"/>
              <a:t>LEGENDE</a:t>
            </a:r>
            <a:endParaRPr lang="fr-SN" dirty="0"/>
          </a:p>
        </p:txBody>
      </p:sp>
      <p:sp>
        <p:nvSpPr>
          <p:cNvPr id="5" name="Forme libre 4"/>
          <p:cNvSpPr/>
          <p:nvPr/>
        </p:nvSpPr>
        <p:spPr>
          <a:xfrm>
            <a:off x="321276" y="716692"/>
            <a:ext cx="4613189" cy="4572000"/>
          </a:xfrm>
          <a:custGeom>
            <a:avLst/>
            <a:gdLst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729946 w 4613189"/>
              <a:gd name="connsiteY2" fmla="*/ 914400 h 4572000"/>
              <a:gd name="connsiteX3" fmla="*/ 2743200 w 4613189"/>
              <a:gd name="connsiteY3" fmla="*/ 708454 h 4572000"/>
              <a:gd name="connsiteX4" fmla="*/ 3492843 w 4613189"/>
              <a:gd name="connsiteY4" fmla="*/ 1054443 h 4572000"/>
              <a:gd name="connsiteX5" fmla="*/ 3707027 w 4613189"/>
              <a:gd name="connsiteY5" fmla="*/ 609600 h 4572000"/>
              <a:gd name="connsiteX6" fmla="*/ 4506097 w 4613189"/>
              <a:gd name="connsiteY6" fmla="*/ 0 h 4572000"/>
              <a:gd name="connsiteX7" fmla="*/ 4613189 w 4613189"/>
              <a:gd name="connsiteY7" fmla="*/ 172994 h 4572000"/>
              <a:gd name="connsiteX8" fmla="*/ 4275438 w 4613189"/>
              <a:gd name="connsiteY8" fmla="*/ 650789 h 4572000"/>
              <a:gd name="connsiteX9" fmla="*/ 4514335 w 4613189"/>
              <a:gd name="connsiteY9" fmla="*/ 1145059 h 4572000"/>
              <a:gd name="connsiteX10" fmla="*/ 3814119 w 4613189"/>
              <a:gd name="connsiteY10" fmla="*/ 1993557 h 4572000"/>
              <a:gd name="connsiteX11" fmla="*/ 3772929 w 4613189"/>
              <a:gd name="connsiteY11" fmla="*/ 2454876 h 4572000"/>
              <a:gd name="connsiteX12" fmla="*/ 4563762 w 4613189"/>
              <a:gd name="connsiteY12" fmla="*/ 3599935 h 4572000"/>
              <a:gd name="connsiteX13" fmla="*/ 4366054 w 4613189"/>
              <a:gd name="connsiteY13" fmla="*/ 3649362 h 4572000"/>
              <a:gd name="connsiteX14" fmla="*/ 2743200 w 4613189"/>
              <a:gd name="connsiteY14" fmla="*/ 4300151 h 4572000"/>
              <a:gd name="connsiteX15" fmla="*/ 2265405 w 4613189"/>
              <a:gd name="connsiteY15" fmla="*/ 4053016 h 4572000"/>
              <a:gd name="connsiteX16" fmla="*/ 1622854 w 4613189"/>
              <a:gd name="connsiteY16" fmla="*/ 4572000 h 4572000"/>
              <a:gd name="connsiteX17" fmla="*/ 807308 w 4613189"/>
              <a:gd name="connsiteY17" fmla="*/ 4341340 h 4572000"/>
              <a:gd name="connsiteX18" fmla="*/ 181232 w 4613189"/>
              <a:gd name="connsiteY18" fmla="*/ 3978876 h 4572000"/>
              <a:gd name="connsiteX19" fmla="*/ 0 w 4613189"/>
              <a:gd name="connsiteY19" fmla="*/ 2578443 h 4572000"/>
              <a:gd name="connsiteX0" fmla="*/ 0 w 4613189"/>
              <a:gd name="connsiteY0" fmla="*/ 2578443 h 4572000"/>
              <a:gd name="connsiteX1" fmla="*/ 1169773 w 4613189"/>
              <a:gd name="connsiteY1" fmla="*/ 2150076 h 4572000"/>
              <a:gd name="connsiteX2" fmla="*/ 1318054 w 4613189"/>
              <a:gd name="connsiteY2" fmla="*/ 1499286 h 4572000"/>
              <a:gd name="connsiteX3" fmla="*/ 1729946 w 4613189"/>
              <a:gd name="connsiteY3" fmla="*/ 914400 h 4572000"/>
              <a:gd name="connsiteX4" fmla="*/ 2743200 w 4613189"/>
              <a:gd name="connsiteY4" fmla="*/ 708454 h 4572000"/>
              <a:gd name="connsiteX5" fmla="*/ 3492843 w 4613189"/>
              <a:gd name="connsiteY5" fmla="*/ 1054443 h 4572000"/>
              <a:gd name="connsiteX6" fmla="*/ 3707027 w 4613189"/>
              <a:gd name="connsiteY6" fmla="*/ 609600 h 4572000"/>
              <a:gd name="connsiteX7" fmla="*/ 4506097 w 4613189"/>
              <a:gd name="connsiteY7" fmla="*/ 0 h 4572000"/>
              <a:gd name="connsiteX8" fmla="*/ 4613189 w 4613189"/>
              <a:gd name="connsiteY8" fmla="*/ 172994 h 4572000"/>
              <a:gd name="connsiteX9" fmla="*/ 4275438 w 4613189"/>
              <a:gd name="connsiteY9" fmla="*/ 650789 h 4572000"/>
              <a:gd name="connsiteX10" fmla="*/ 4514335 w 4613189"/>
              <a:gd name="connsiteY10" fmla="*/ 1145059 h 4572000"/>
              <a:gd name="connsiteX11" fmla="*/ 3814119 w 4613189"/>
              <a:gd name="connsiteY11" fmla="*/ 1993557 h 4572000"/>
              <a:gd name="connsiteX12" fmla="*/ 3772929 w 4613189"/>
              <a:gd name="connsiteY12" fmla="*/ 2454876 h 4572000"/>
              <a:gd name="connsiteX13" fmla="*/ 4563762 w 4613189"/>
              <a:gd name="connsiteY13" fmla="*/ 3599935 h 4572000"/>
              <a:gd name="connsiteX14" fmla="*/ 4366054 w 4613189"/>
              <a:gd name="connsiteY14" fmla="*/ 3649362 h 4572000"/>
              <a:gd name="connsiteX15" fmla="*/ 2743200 w 4613189"/>
              <a:gd name="connsiteY15" fmla="*/ 4300151 h 4572000"/>
              <a:gd name="connsiteX16" fmla="*/ 2265405 w 4613189"/>
              <a:gd name="connsiteY16" fmla="*/ 4053016 h 4572000"/>
              <a:gd name="connsiteX17" fmla="*/ 1622854 w 4613189"/>
              <a:gd name="connsiteY17" fmla="*/ 4572000 h 4572000"/>
              <a:gd name="connsiteX18" fmla="*/ 807308 w 4613189"/>
              <a:gd name="connsiteY18" fmla="*/ 4341340 h 4572000"/>
              <a:gd name="connsiteX19" fmla="*/ 181232 w 4613189"/>
              <a:gd name="connsiteY19" fmla="*/ 3978876 h 4572000"/>
              <a:gd name="connsiteX20" fmla="*/ 0 w 4613189"/>
              <a:gd name="connsiteY20" fmla="*/ 257844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3189" h="4572000">
                <a:moveTo>
                  <a:pt x="0" y="2578443"/>
                </a:moveTo>
                <a:lnTo>
                  <a:pt x="1169773" y="2150076"/>
                </a:lnTo>
                <a:cubicBezTo>
                  <a:pt x="1252151" y="1952368"/>
                  <a:pt x="1235676" y="1696994"/>
                  <a:pt x="1318054" y="1499286"/>
                </a:cubicBezTo>
                <a:lnTo>
                  <a:pt x="1729946" y="914400"/>
                </a:lnTo>
                <a:lnTo>
                  <a:pt x="2743200" y="708454"/>
                </a:lnTo>
                <a:lnTo>
                  <a:pt x="3492843" y="1054443"/>
                </a:lnTo>
                <a:lnTo>
                  <a:pt x="3707027" y="609600"/>
                </a:lnTo>
                <a:lnTo>
                  <a:pt x="4506097" y="0"/>
                </a:lnTo>
                <a:lnTo>
                  <a:pt x="4613189" y="172994"/>
                </a:lnTo>
                <a:lnTo>
                  <a:pt x="4275438" y="650789"/>
                </a:lnTo>
                <a:lnTo>
                  <a:pt x="4514335" y="1145059"/>
                </a:lnTo>
                <a:lnTo>
                  <a:pt x="3814119" y="1993557"/>
                </a:lnTo>
                <a:lnTo>
                  <a:pt x="3772929" y="2454876"/>
                </a:lnTo>
                <a:lnTo>
                  <a:pt x="4563762" y="3599935"/>
                </a:lnTo>
                <a:lnTo>
                  <a:pt x="4366054" y="3649362"/>
                </a:lnTo>
                <a:lnTo>
                  <a:pt x="2743200" y="4300151"/>
                </a:lnTo>
                <a:lnTo>
                  <a:pt x="2265405" y="4053016"/>
                </a:lnTo>
                <a:lnTo>
                  <a:pt x="1622854" y="4572000"/>
                </a:lnTo>
                <a:lnTo>
                  <a:pt x="807308" y="4341340"/>
                </a:lnTo>
                <a:lnTo>
                  <a:pt x="181232" y="3978876"/>
                </a:lnTo>
                <a:lnTo>
                  <a:pt x="0" y="25784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8" name="Ellipse 7"/>
          <p:cNvSpPr/>
          <p:nvPr/>
        </p:nvSpPr>
        <p:spPr>
          <a:xfrm>
            <a:off x="2504302" y="3286897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9" name="Ellipse 8"/>
          <p:cNvSpPr/>
          <p:nvPr/>
        </p:nvSpPr>
        <p:spPr>
          <a:xfrm>
            <a:off x="1083275" y="4493740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0" name="ZoneTexte 9"/>
          <p:cNvSpPr txBox="1"/>
          <p:nvPr/>
        </p:nvSpPr>
        <p:spPr>
          <a:xfrm>
            <a:off x="2298356" y="295480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Digne les Bains</a:t>
            </a:r>
            <a:endParaRPr lang="fr-SN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6139" y="417967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Manosque</a:t>
            </a:r>
            <a:endParaRPr lang="fr-SN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614" y="581410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A) </a:t>
            </a:r>
            <a:r>
              <a:rPr lang="fr-SN" sz="1200" b="1" u="sng" dirty="0" smtClean="0"/>
              <a:t>Un département faiblement urbanisé et structuré autour de deux pôles urbains</a:t>
            </a:r>
            <a:endParaRPr lang="fr-SN" sz="1200" b="1" u="sng" dirty="0"/>
          </a:p>
        </p:txBody>
      </p:sp>
      <p:sp>
        <p:nvSpPr>
          <p:cNvPr id="14" name="Ellipse 13"/>
          <p:cNvSpPr/>
          <p:nvPr/>
        </p:nvSpPr>
        <p:spPr>
          <a:xfrm>
            <a:off x="5316012" y="1249771"/>
            <a:ext cx="255373" cy="263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5" name="ZoneTexte 14"/>
          <p:cNvSpPr txBox="1"/>
          <p:nvPr/>
        </p:nvSpPr>
        <p:spPr>
          <a:xfrm>
            <a:off x="5684144" y="1227687"/>
            <a:ext cx="229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Ville principale autour 20 000 </a:t>
            </a:r>
            <a:r>
              <a:rPr lang="fr-SN" sz="1200" dirty="0" err="1" smtClean="0"/>
              <a:t>hab</a:t>
            </a:r>
            <a:endParaRPr lang="fr-SN" sz="1200" dirty="0"/>
          </a:p>
        </p:txBody>
      </p:sp>
      <p:sp>
        <p:nvSpPr>
          <p:cNvPr id="18" name="Ellipse 17"/>
          <p:cNvSpPr/>
          <p:nvPr/>
        </p:nvSpPr>
        <p:spPr>
          <a:xfrm>
            <a:off x="2177841" y="2954809"/>
            <a:ext cx="931178" cy="9563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19" name="Ellipse 18"/>
          <p:cNvSpPr/>
          <p:nvPr/>
        </p:nvSpPr>
        <p:spPr>
          <a:xfrm>
            <a:off x="939566" y="4337108"/>
            <a:ext cx="520117" cy="55367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0" name="Ellipse 19"/>
          <p:cNvSpPr/>
          <p:nvPr/>
        </p:nvSpPr>
        <p:spPr>
          <a:xfrm>
            <a:off x="5263826" y="1720078"/>
            <a:ext cx="420317" cy="4107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1" name="ZoneTexte 20"/>
          <p:cNvSpPr txBox="1"/>
          <p:nvPr/>
        </p:nvSpPr>
        <p:spPr>
          <a:xfrm>
            <a:off x="5700584" y="177155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SN" sz="1200" dirty="0" smtClean="0"/>
              <a:t>Couronne </a:t>
            </a:r>
            <a:r>
              <a:rPr lang="fr-SN" sz="1200" dirty="0" err="1" smtClean="0"/>
              <a:t>périubraine</a:t>
            </a:r>
            <a:endParaRPr lang="fr-SN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20614" y="2474115"/>
            <a:ext cx="3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/>
              <a:t>B</a:t>
            </a:r>
            <a:r>
              <a:rPr lang="fr-SN" sz="1200" b="1" dirty="0" smtClean="0"/>
              <a:t>) </a:t>
            </a:r>
            <a:r>
              <a:rPr lang="fr-SN" sz="1200" b="1" u="sng" dirty="0" smtClean="0"/>
              <a:t>De vastes zones rurales éloignées de l’influence urbaine</a:t>
            </a:r>
            <a:endParaRPr lang="fr-SN" sz="1200" b="1" u="sng" dirty="0"/>
          </a:p>
        </p:txBody>
      </p:sp>
      <p:sp>
        <p:nvSpPr>
          <p:cNvPr id="2" name="Forme libre 1"/>
          <p:cNvSpPr/>
          <p:nvPr/>
        </p:nvSpPr>
        <p:spPr>
          <a:xfrm>
            <a:off x="1013254" y="1688757"/>
            <a:ext cx="2300758" cy="3566984"/>
          </a:xfrm>
          <a:custGeom>
            <a:avLst/>
            <a:gdLst>
              <a:gd name="connsiteX0" fmla="*/ 609600 w 2300758"/>
              <a:gd name="connsiteY0" fmla="*/ 0 h 3566984"/>
              <a:gd name="connsiteX1" fmla="*/ 1886465 w 2300758"/>
              <a:gd name="connsiteY1" fmla="*/ 741405 h 3566984"/>
              <a:gd name="connsiteX2" fmla="*/ 2174789 w 2300758"/>
              <a:gd name="connsiteY2" fmla="*/ 1968843 h 3566984"/>
              <a:gd name="connsiteX3" fmla="*/ 0 w 2300758"/>
              <a:gd name="connsiteY3" fmla="*/ 3566984 h 35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758" h="3566984">
                <a:moveTo>
                  <a:pt x="609600" y="0"/>
                </a:moveTo>
                <a:cubicBezTo>
                  <a:pt x="1117600" y="206632"/>
                  <a:pt x="1625600" y="413265"/>
                  <a:pt x="1886465" y="741405"/>
                </a:cubicBezTo>
                <a:cubicBezTo>
                  <a:pt x="2147330" y="1069545"/>
                  <a:pt x="2489200" y="1497913"/>
                  <a:pt x="2174789" y="1968843"/>
                </a:cubicBezTo>
                <a:cubicBezTo>
                  <a:pt x="1860378" y="2439773"/>
                  <a:pt x="930189" y="3003378"/>
                  <a:pt x="0" y="3566984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6" name="Forme libre 5"/>
          <p:cNvSpPr/>
          <p:nvPr/>
        </p:nvSpPr>
        <p:spPr>
          <a:xfrm>
            <a:off x="5280454" y="2990335"/>
            <a:ext cx="312221" cy="502508"/>
          </a:xfrm>
          <a:custGeom>
            <a:avLst/>
            <a:gdLst>
              <a:gd name="connsiteX0" fmla="*/ 0 w 312221"/>
              <a:gd name="connsiteY0" fmla="*/ 0 h 502508"/>
              <a:gd name="connsiteX1" fmla="*/ 247135 w 312221"/>
              <a:gd name="connsiteY1" fmla="*/ 90616 h 502508"/>
              <a:gd name="connsiteX2" fmla="*/ 296562 w 312221"/>
              <a:gd name="connsiteY2" fmla="*/ 288324 h 502508"/>
              <a:gd name="connsiteX3" fmla="*/ 16476 w 312221"/>
              <a:gd name="connsiteY3" fmla="*/ 502508 h 5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21" h="502508">
                <a:moveTo>
                  <a:pt x="0" y="0"/>
                </a:moveTo>
                <a:cubicBezTo>
                  <a:pt x="98854" y="21281"/>
                  <a:pt x="197708" y="42562"/>
                  <a:pt x="247135" y="90616"/>
                </a:cubicBezTo>
                <a:cubicBezTo>
                  <a:pt x="296562" y="138670"/>
                  <a:pt x="335005" y="219675"/>
                  <a:pt x="296562" y="288324"/>
                </a:cubicBezTo>
                <a:cubicBezTo>
                  <a:pt x="258119" y="356973"/>
                  <a:pt x="137297" y="429740"/>
                  <a:pt x="16476" y="502508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7" name="ZoneTexte 6"/>
          <p:cNvSpPr txBox="1"/>
          <p:nvPr/>
        </p:nvSpPr>
        <p:spPr>
          <a:xfrm>
            <a:off x="5681592" y="3084345"/>
            <a:ext cx="301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Limite occidentale des communes isolées hors influence des pôles</a:t>
            </a:r>
            <a:endParaRPr lang="fr-SN" sz="1200" dirty="0"/>
          </a:p>
        </p:txBody>
      </p:sp>
      <p:sp>
        <p:nvSpPr>
          <p:cNvPr id="12" name="Ellipse 11"/>
          <p:cNvSpPr/>
          <p:nvPr/>
        </p:nvSpPr>
        <p:spPr>
          <a:xfrm>
            <a:off x="5119756" y="4225439"/>
            <a:ext cx="527222" cy="420243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SN"/>
          </a:p>
        </p:txBody>
      </p:sp>
      <p:sp>
        <p:nvSpPr>
          <p:cNvPr id="16" name="ZoneTexte 15"/>
          <p:cNvSpPr txBox="1"/>
          <p:nvPr/>
        </p:nvSpPr>
        <p:spPr>
          <a:xfrm>
            <a:off x="5697670" y="4162872"/>
            <a:ext cx="332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Campagne vieillie à très fort éloignement des services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11580" y="3755132"/>
            <a:ext cx="306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b="1" dirty="0" smtClean="0"/>
              <a:t>C) </a:t>
            </a:r>
            <a:r>
              <a:rPr lang="fr-SN" sz="1200" b="1" u="sng" dirty="0" smtClean="0"/>
              <a:t>Des zones rurales en déclin</a:t>
            </a:r>
            <a:endParaRPr lang="fr-SN" sz="1200" b="1" u="sng" dirty="0"/>
          </a:p>
        </p:txBody>
      </p:sp>
      <p:pic>
        <p:nvPicPr>
          <p:cNvPr id="29" name="Picture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3906" r="28333" b="7917"/>
          <a:stretch/>
        </p:blipFill>
        <p:spPr bwMode="auto">
          <a:xfrm>
            <a:off x="4596714" y="5473304"/>
            <a:ext cx="1462094" cy="1259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3" t="69911" r="555" b="13784"/>
          <a:stretch/>
        </p:blipFill>
        <p:spPr bwMode="auto">
          <a:xfrm>
            <a:off x="7206209" y="5804675"/>
            <a:ext cx="1659865" cy="979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Connecteur droit avec flèche 26"/>
          <p:cNvCxnSpPr/>
          <p:nvPr/>
        </p:nvCxnSpPr>
        <p:spPr>
          <a:xfrm flipV="1">
            <a:off x="5571385" y="5930788"/>
            <a:ext cx="1634824" cy="15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04385" y="3400105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2" name="Rectangle 31"/>
          <p:cNvSpPr/>
          <p:nvPr/>
        </p:nvSpPr>
        <p:spPr>
          <a:xfrm>
            <a:off x="5317819" y="4944571"/>
            <a:ext cx="131095" cy="145905"/>
          </a:xfrm>
          <a:prstGeom prst="rect">
            <a:avLst/>
          </a:prstGeom>
          <a:solidFill>
            <a:srgbClr val="FF0000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33" name="ZoneTexte 32"/>
          <p:cNvSpPr txBox="1"/>
          <p:nvPr/>
        </p:nvSpPr>
        <p:spPr>
          <a:xfrm>
            <a:off x="5681592" y="4894724"/>
            <a:ext cx="332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1200" dirty="0" smtClean="0"/>
              <a:t>Bourg en déprise démographique</a:t>
            </a:r>
            <a:endParaRPr lang="fr-SN" sz="1200" dirty="0" smtClean="0"/>
          </a:p>
        </p:txBody>
      </p:sp>
    </p:spTree>
    <p:extLst>
      <p:ext uri="{BB962C8B-B14F-4D97-AF65-F5344CB8AC3E}">
        <p14:creationId xmlns:p14="http://schemas.microsoft.com/office/powerpoint/2010/main" val="21534861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C000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589</Words>
  <Application>Microsoft Office PowerPoint</Application>
  <PresentationFormat>Affichage à l'écran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LAMOTTE ALAIN</dc:creator>
  <cp:lastModifiedBy>LAMOTTE ALAIN</cp:lastModifiedBy>
  <cp:revision>15</cp:revision>
  <dcterms:created xsi:type="dcterms:W3CDTF">2020-03-20T08:54:07Z</dcterms:created>
  <dcterms:modified xsi:type="dcterms:W3CDTF">2020-03-20T11:46:36Z</dcterms:modified>
</cp:coreProperties>
</file>